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10" r:id="rId3"/>
    <p:sldId id="311" r:id="rId4"/>
    <p:sldId id="258" r:id="rId5"/>
    <p:sldId id="259" r:id="rId6"/>
    <p:sldId id="318" r:id="rId7"/>
    <p:sldId id="321" r:id="rId8"/>
    <p:sldId id="348" r:id="rId9"/>
    <p:sldId id="349" r:id="rId10"/>
    <p:sldId id="350" r:id="rId11"/>
    <p:sldId id="351" r:id="rId12"/>
    <p:sldId id="352" r:id="rId13"/>
    <p:sldId id="353" r:id="rId14"/>
    <p:sldId id="354" r:id="rId15"/>
    <p:sldId id="355" r:id="rId16"/>
    <p:sldId id="356" r:id="rId17"/>
    <p:sldId id="363" r:id="rId18"/>
    <p:sldId id="364" r:id="rId19"/>
    <p:sldId id="276" r:id="rId20"/>
    <p:sldId id="277" r:id="rId21"/>
    <p:sldId id="357" r:id="rId22"/>
    <p:sldId id="358" r:id="rId23"/>
    <p:sldId id="359" r:id="rId24"/>
    <p:sldId id="360" r:id="rId25"/>
    <p:sldId id="361" r:id="rId26"/>
    <p:sldId id="268" r:id="rId27"/>
    <p:sldId id="269" r:id="rId28"/>
    <p:sldId id="271" r:id="rId29"/>
    <p:sldId id="270" r:id="rId30"/>
    <p:sldId id="262" r:id="rId31"/>
    <p:sldId id="263" r:id="rId32"/>
    <p:sldId id="264" r:id="rId33"/>
    <p:sldId id="265" r:id="rId34"/>
    <p:sldId id="266" r:id="rId35"/>
    <p:sldId id="267" r:id="rId36"/>
    <p:sldId id="272" r:id="rId37"/>
    <p:sldId id="273" r:id="rId38"/>
    <p:sldId id="274" r:id="rId39"/>
    <p:sldId id="275" r:id="rId40"/>
    <p:sldId id="278" r:id="rId41"/>
    <p:sldId id="279" r:id="rId42"/>
    <p:sldId id="281" r:id="rId43"/>
    <p:sldId id="282" r:id="rId44"/>
    <p:sldId id="283" r:id="rId45"/>
    <p:sldId id="284" r:id="rId46"/>
    <p:sldId id="286" r:id="rId47"/>
    <p:sldId id="287" r:id="rId48"/>
    <p:sldId id="288" r:id="rId49"/>
    <p:sldId id="289" r:id="rId50"/>
    <p:sldId id="290" r:id="rId51"/>
    <p:sldId id="291" r:id="rId52"/>
    <p:sldId id="365" r:id="rId53"/>
    <p:sldId id="362"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648"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17" name="16 Marcador de pie de página"/>
          <p:cNvSpPr>
            <a:spLocks noGrp="1"/>
          </p:cNvSpPr>
          <p:nvPr>
            <p:ph type="ftr" sz="quarter" idx="11"/>
          </p:nvPr>
        </p:nvSpPr>
        <p:spPr/>
        <p:txBody>
          <a:bodyPr/>
          <a:lstStyle>
            <a:extLst/>
          </a:lstStyle>
          <a:p>
            <a:endParaRPr lang="es-ES" dirty="0"/>
          </a:p>
        </p:txBody>
      </p:sp>
      <p:sp>
        <p:nvSpPr>
          <p:cNvPr id="29" name="28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C15FE42-1783-4C99-8952-A0901047A0AA}" type="datetimeFigureOut">
              <a:rPr lang="es-ES" smtClean="0"/>
              <a:pPr/>
              <a:t>18/08/2013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FE064667-D967-42C6-B428-E11E060BBA67}"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9C15FE42-1783-4C99-8952-A0901047A0AA}" type="datetimeFigureOut">
              <a:rPr lang="es-ES" smtClean="0"/>
              <a:pPr/>
              <a:t>18/08/2013</a:t>
            </a:fld>
            <a:endParaRPr lang="es-ES" dirty="0"/>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dirty="0"/>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FE064667-D967-42C6-B428-E11E060BBA67}"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C15FE42-1783-4C99-8952-A0901047A0AA}" type="datetimeFigureOut">
              <a:rPr lang="es-ES" smtClean="0"/>
              <a:pPr/>
              <a:t>18/08/2013</a:t>
            </a:fld>
            <a:endParaRPr lang="es-ES" dirty="0"/>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dirty="0"/>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E064667-D967-42C6-B428-E11E060BBA67}" type="slidenum">
              <a:rPr lang="es-ES" smtClean="0"/>
              <a:pPr/>
              <a:t>‹#›</a:t>
            </a:fld>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I:\Sin%20t&#237;tulo.wmv"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14489"/>
            <a:ext cx="7772400" cy="1885962"/>
          </a:xfrm>
        </p:spPr>
        <p:txBody>
          <a:bodyPr>
            <a:normAutofit fontScale="90000"/>
          </a:bodyPr>
          <a:lstStyle/>
          <a:p>
            <a:r>
              <a:rPr lang="es-ES" sz="3200" b="1" dirty="0" smtClean="0">
                <a:solidFill>
                  <a:schemeClr val="tx1"/>
                </a:solidFill>
                <a:latin typeface="Castellar" pitchFamily="18" charset="0"/>
              </a:rPr>
              <a:t>       </a:t>
            </a:r>
            <a:r>
              <a:rPr lang="es-ES" sz="3200" b="1" dirty="0" smtClean="0">
                <a:solidFill>
                  <a:schemeClr val="tx1"/>
                </a:solidFill>
                <a:latin typeface="Andalus" pitchFamily="18" charset="-78"/>
                <a:cs typeface="Andalus" pitchFamily="18" charset="-78"/>
              </a:rPr>
              <a:t>RADIOLOGIA GENERALIDADES</a:t>
            </a:r>
            <a:r>
              <a:rPr lang="es-ES" sz="3200" dirty="0" smtClean="0"/>
              <a:t/>
            </a:r>
            <a:br>
              <a:rPr lang="es-ES" sz="3200" dirty="0" smtClean="0"/>
            </a:br>
            <a:r>
              <a:rPr lang="es-ES" sz="3200" dirty="0" smtClean="0"/>
              <a:t/>
            </a:r>
            <a:br>
              <a:rPr lang="es-ES" sz="3200" dirty="0" smtClean="0"/>
            </a:br>
            <a:r>
              <a:rPr lang="es-ES" sz="3200" b="0" dirty="0" smtClean="0">
                <a:latin typeface="Andalus" pitchFamily="18" charset="-78"/>
                <a:cs typeface="Andalus" pitchFamily="18" charset="-78"/>
              </a:rPr>
              <a:t>                      </a:t>
            </a:r>
            <a:r>
              <a:rPr lang="es-ES" sz="2400" b="0" dirty="0" smtClean="0">
                <a:latin typeface="Andalus" pitchFamily="18" charset="-78"/>
                <a:cs typeface="Andalus" pitchFamily="18" charset="-78"/>
              </a:rPr>
              <a:t>FACULTAD DE MEDICINA </a:t>
            </a:r>
            <a:br>
              <a:rPr lang="es-ES" sz="2400" b="0" dirty="0" smtClean="0">
                <a:latin typeface="Andalus" pitchFamily="18" charset="-78"/>
                <a:cs typeface="Andalus" pitchFamily="18" charset="-78"/>
              </a:rPr>
            </a:br>
            <a:r>
              <a:rPr lang="es-ES" sz="2400" b="0" dirty="0" smtClean="0">
                <a:latin typeface="Andalus" pitchFamily="18" charset="-78"/>
                <a:cs typeface="Andalus" pitchFamily="18" charset="-78"/>
              </a:rPr>
              <a:t>                  </a:t>
            </a:r>
            <a:r>
              <a:rPr lang="es-ES" sz="2400" b="0" dirty="0" err="1" smtClean="0">
                <a:latin typeface="Andalus" pitchFamily="18" charset="-78"/>
                <a:cs typeface="Andalus" pitchFamily="18" charset="-78"/>
              </a:rPr>
              <a:t>univERSIDAD</a:t>
            </a:r>
            <a:r>
              <a:rPr lang="es-ES" sz="2400" b="0" dirty="0" smtClean="0">
                <a:latin typeface="Andalus" pitchFamily="18" charset="-78"/>
                <a:cs typeface="Andalus" pitchFamily="18" charset="-78"/>
              </a:rPr>
              <a:t> SAN JUAN BAUTISTA</a:t>
            </a:r>
            <a:endParaRPr lang="es-ES" sz="2400" b="0" dirty="0">
              <a:latin typeface="Andalus" pitchFamily="18" charset="-78"/>
              <a:cs typeface="Andalus" pitchFamily="18" charset="-78"/>
            </a:endParaRPr>
          </a:p>
        </p:txBody>
      </p:sp>
      <p:sp>
        <p:nvSpPr>
          <p:cNvPr id="3" name="2 Subtítulo"/>
          <p:cNvSpPr>
            <a:spLocks noGrp="1"/>
          </p:cNvSpPr>
          <p:nvPr>
            <p:ph type="subTitle" idx="1"/>
          </p:nvPr>
        </p:nvSpPr>
        <p:spPr>
          <a:xfrm>
            <a:off x="1371600" y="4286256"/>
            <a:ext cx="6400800" cy="1928826"/>
          </a:xfrm>
        </p:spPr>
        <p:txBody>
          <a:bodyPr>
            <a:normAutofit/>
          </a:bodyPr>
          <a:lstStyle/>
          <a:p>
            <a:endParaRPr lang="es-ES" sz="2000" b="1" dirty="0" smtClean="0">
              <a:latin typeface="Andalus" pitchFamily="18" charset="-78"/>
              <a:cs typeface="Andalus" pitchFamily="18" charset="-78"/>
            </a:endParaRPr>
          </a:p>
          <a:p>
            <a:endParaRPr lang="es-ES" sz="2000" b="1" dirty="0" smtClean="0">
              <a:latin typeface="Andalus" pitchFamily="18" charset="-78"/>
              <a:cs typeface="Andalus" pitchFamily="18" charset="-78"/>
            </a:endParaRPr>
          </a:p>
          <a:p>
            <a:r>
              <a:rPr lang="es-ES" sz="2000" b="1" dirty="0" smtClean="0">
                <a:latin typeface="Andalus" pitchFamily="18" charset="-78"/>
                <a:cs typeface="Andalus" pitchFamily="18" charset="-78"/>
              </a:rPr>
              <a:t>         DR. HILGO AMARO TINOCO</a:t>
            </a:r>
          </a:p>
          <a:p>
            <a:endParaRPr lang="es-ES" dirty="0" smtClean="0">
              <a:latin typeface="Andalus" pitchFamily="18" charset="-78"/>
              <a:cs typeface="Andalus" pitchFamily="18" charset="-78"/>
            </a:endParaRPr>
          </a:p>
          <a:p>
            <a:r>
              <a:rPr lang="es-ES" sz="2000" dirty="0" smtClean="0">
                <a:latin typeface="Andalus" pitchFamily="18" charset="-78"/>
                <a:cs typeface="Andalus" pitchFamily="18" charset="-78"/>
              </a:rPr>
              <a:t>                                                                       </a:t>
            </a:r>
            <a:r>
              <a:rPr lang="es-ES" dirty="0" smtClean="0">
                <a:latin typeface="Andalus" pitchFamily="18" charset="-78"/>
                <a:cs typeface="Andalus" pitchFamily="18" charset="-78"/>
              </a:rPr>
              <a:t>MARZO 2013</a:t>
            </a:r>
            <a:endParaRPr lang="es-ES" sz="2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ChangeArrowheads="1"/>
          </p:cNvSpPr>
          <p:nvPr/>
        </p:nvSpPr>
        <p:spPr bwMode="auto">
          <a:xfrm>
            <a:off x="685800" y="549275"/>
            <a:ext cx="7772400" cy="647700"/>
          </a:xfrm>
          <a:prstGeom prst="rect">
            <a:avLst/>
          </a:prstGeom>
          <a:noFill/>
          <a:ln w="9525">
            <a:noFill/>
            <a:miter lim="800000"/>
            <a:headEnd/>
            <a:tailEnd/>
          </a:ln>
          <a:effectLst/>
        </p:spPr>
        <p:txBody>
          <a:bodyPr anchor="ctr"/>
          <a:lstStyle/>
          <a:p>
            <a:pPr algn="ctr">
              <a:defRPr/>
            </a:pPr>
            <a:endParaRPr lang="es-ES" sz="4800" dirty="0">
              <a:solidFill>
                <a:schemeClr val="tx1">
                  <a:lumMod val="95000"/>
                  <a:lumOff val="5000"/>
                </a:schemeClr>
              </a:solidFill>
              <a:effectLst>
                <a:outerShdw blurRad="38100" dist="38100" dir="2700000" algn="tl">
                  <a:srgbClr val="FFFFFF"/>
                </a:outerShdw>
              </a:effectLst>
              <a:latin typeface="Monotype Corsiva" pitchFamily="66" charset="0"/>
            </a:endParaRPr>
          </a:p>
        </p:txBody>
      </p:sp>
      <p:sp>
        <p:nvSpPr>
          <p:cNvPr id="246789" name="Rectangle 5"/>
          <p:cNvSpPr>
            <a:spLocks noChangeArrowheads="1"/>
          </p:cNvSpPr>
          <p:nvPr/>
        </p:nvSpPr>
        <p:spPr bwMode="auto">
          <a:xfrm>
            <a:off x="684213" y="981075"/>
            <a:ext cx="7989887" cy="5656263"/>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B)	</a:t>
            </a:r>
            <a:r>
              <a:rPr lang="es-ES" sz="2800" dirty="0" smtClean="0">
                <a:solidFill>
                  <a:schemeClr val="tx1">
                    <a:lumMod val="95000"/>
                    <a:lumOff val="5000"/>
                  </a:schemeClr>
                </a:solidFill>
                <a:latin typeface="Andalus" pitchFamily="18" charset="-78"/>
                <a:cs typeface="Andalus" pitchFamily="18" charset="-78"/>
              </a:rPr>
              <a:t> Propiedad </a:t>
            </a:r>
            <a:r>
              <a:rPr lang="es-ES" sz="2800" dirty="0">
                <a:solidFill>
                  <a:schemeClr val="tx1">
                    <a:lumMod val="95000"/>
                    <a:lumOff val="5000"/>
                  </a:schemeClr>
                </a:solidFill>
                <a:latin typeface="Andalus" pitchFamily="18" charset="-78"/>
                <a:cs typeface="Andalus" pitchFamily="18" charset="-78"/>
              </a:rPr>
              <a:t>de Producir Fluorescencia</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Al </a:t>
            </a:r>
            <a:r>
              <a:rPr lang="es-ES" sz="2800" dirty="0">
                <a:solidFill>
                  <a:schemeClr val="tx1">
                    <a:lumMod val="95000"/>
                    <a:lumOff val="5000"/>
                  </a:schemeClr>
                </a:solidFill>
                <a:latin typeface="Andalus" pitchFamily="18" charset="-78"/>
                <a:cs typeface="Andalus" pitchFamily="18" charset="-78"/>
              </a:rPr>
              <a:t>incidir sobre ciertas sustancias como </a:t>
            </a:r>
            <a:endParaRPr lang="es-ES" sz="2800" dirty="0" smtClean="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2800" dirty="0" smtClean="0">
                <a:solidFill>
                  <a:schemeClr val="tx1">
                    <a:lumMod val="95000"/>
                    <a:lumOff val="5000"/>
                  </a:schemeClr>
                </a:solidFill>
                <a:latin typeface="Andalus" pitchFamily="18" charset="-78"/>
                <a:cs typeface="Andalus" pitchFamily="18" charset="-78"/>
              </a:rPr>
              <a:t>    el </a:t>
            </a:r>
            <a:r>
              <a:rPr lang="es-ES" sz="2800" dirty="0" err="1">
                <a:solidFill>
                  <a:schemeClr val="tx1">
                    <a:lumMod val="95000"/>
                    <a:lumOff val="5000"/>
                  </a:schemeClr>
                </a:solidFill>
                <a:latin typeface="Andalus" pitchFamily="18" charset="-78"/>
                <a:cs typeface="Andalus" pitchFamily="18" charset="-78"/>
              </a:rPr>
              <a:t>platocianuro</a:t>
            </a:r>
            <a:r>
              <a:rPr lang="es-ES" sz="2800" dirty="0">
                <a:solidFill>
                  <a:schemeClr val="tx1">
                    <a:lumMod val="95000"/>
                    <a:lumOff val="5000"/>
                  </a:schemeClr>
                </a:solidFill>
                <a:latin typeface="Andalus" pitchFamily="18" charset="-78"/>
                <a:cs typeface="Andalus" pitchFamily="18" charset="-78"/>
              </a:rPr>
              <a:t> 	de </a:t>
            </a:r>
            <a:r>
              <a:rPr lang="es-ES" sz="2800" dirty="0" smtClean="0">
                <a:solidFill>
                  <a:schemeClr val="tx1">
                    <a:lumMod val="95000"/>
                    <a:lumOff val="5000"/>
                  </a:schemeClr>
                </a:solidFill>
                <a:latin typeface="Andalus" pitchFamily="18" charset="-78"/>
                <a:cs typeface="Andalus" pitchFamily="18" charset="-78"/>
              </a:rPr>
              <a:t>Bario</a:t>
            </a:r>
            <a:r>
              <a:rPr lang="es-ES" sz="2800" dirty="0">
                <a:solidFill>
                  <a:schemeClr val="tx1">
                    <a:lumMod val="95000"/>
                    <a:lumOff val="5000"/>
                  </a:schemeClr>
                </a:solidFill>
                <a:latin typeface="Andalus" pitchFamily="18" charset="-78"/>
                <a:cs typeface="Andalus" pitchFamily="18" charset="-78"/>
              </a:rPr>
              <a:t>, los rayos X producen una radiación visible. 	</a:t>
            </a:r>
            <a:endParaRPr lang="es-ES" sz="2800" dirty="0" smtClean="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2800" dirty="0" smtClean="0">
                <a:solidFill>
                  <a:schemeClr val="tx1">
                    <a:lumMod val="95000"/>
                    <a:lumOff val="5000"/>
                  </a:schemeClr>
                </a:solidFill>
                <a:latin typeface="Andalus" pitchFamily="18" charset="-78"/>
                <a:cs typeface="Andalus" pitchFamily="18" charset="-78"/>
              </a:rPr>
              <a:t>    Ejemplo</a:t>
            </a:r>
            <a:r>
              <a:rPr lang="es-ES" sz="2800" dirty="0">
                <a:solidFill>
                  <a:schemeClr val="tx1">
                    <a:lumMod val="95000"/>
                    <a:lumOff val="5000"/>
                  </a:schemeClr>
                </a:solidFill>
                <a:latin typeface="Andalus" pitchFamily="18" charset="-78"/>
                <a:cs typeface="Andalus" pitchFamily="18" charset="-78"/>
              </a:rPr>
              <a:t>:  La Radioscopia o </a:t>
            </a:r>
            <a:r>
              <a:rPr lang="es-ES" sz="2800" dirty="0" err="1">
                <a:solidFill>
                  <a:schemeClr val="tx1">
                    <a:lumMod val="95000"/>
                    <a:lumOff val="5000"/>
                  </a:schemeClr>
                </a:solidFill>
                <a:latin typeface="Andalus" pitchFamily="18" charset="-78"/>
                <a:cs typeface="Andalus" pitchFamily="18" charset="-78"/>
              </a:rPr>
              <a:t>Fluoroscopia</a:t>
            </a:r>
            <a:r>
              <a:rPr lang="es-ES" sz="2800" dirty="0">
                <a:solidFill>
                  <a:schemeClr val="tx1">
                    <a:lumMod val="95000"/>
                    <a:lumOff val="5000"/>
                  </a:schemeClr>
                </a:solidFill>
                <a:latin typeface="Andalus" pitchFamily="18" charset="-78"/>
                <a:cs typeface="Andalus" pitchFamily="18" charset="-78"/>
              </a:rPr>
              <a:t>. </a:t>
            </a:r>
          </a:p>
          <a:p>
            <a:pPr marL="342900" indent="-342900" algn="just">
              <a:lnSpc>
                <a:spcPct val="90000"/>
              </a:lnSpc>
              <a:spcBef>
                <a:spcPct val="20000"/>
              </a:spcBef>
              <a:buClr>
                <a:schemeClr val="accent1"/>
              </a:buClr>
              <a:defRPr/>
            </a:pPr>
            <a:endParaRPr lang="es-ES" sz="2800"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C)	</a:t>
            </a:r>
            <a:r>
              <a:rPr lang="es-ES" sz="2800" dirty="0" smtClean="0">
                <a:solidFill>
                  <a:schemeClr val="tx1">
                    <a:lumMod val="95000"/>
                    <a:lumOff val="5000"/>
                  </a:schemeClr>
                </a:solidFill>
                <a:latin typeface="Andalus" pitchFamily="18" charset="-78"/>
                <a:cs typeface="Andalus" pitchFamily="18" charset="-78"/>
              </a:rPr>
              <a:t>  Propiedad </a:t>
            </a:r>
            <a:r>
              <a:rPr lang="es-ES" sz="2800" dirty="0">
                <a:solidFill>
                  <a:schemeClr val="tx1">
                    <a:lumMod val="95000"/>
                    <a:lumOff val="5000"/>
                  </a:schemeClr>
                </a:solidFill>
                <a:latin typeface="Andalus" pitchFamily="18" charset="-78"/>
                <a:cs typeface="Andalus" pitchFamily="18" charset="-78"/>
              </a:rPr>
              <a:t>de Difusión </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 Al </a:t>
            </a:r>
            <a:r>
              <a:rPr lang="es-ES" sz="2800" dirty="0">
                <a:solidFill>
                  <a:schemeClr val="tx1">
                    <a:lumMod val="95000"/>
                    <a:lumOff val="5000"/>
                  </a:schemeClr>
                </a:solidFill>
                <a:latin typeface="Andalus" pitchFamily="18" charset="-78"/>
                <a:cs typeface="Andalus" pitchFamily="18" charset="-78"/>
              </a:rPr>
              <a:t>atravesar el cuerpo los rayos X inciden sobre los </a:t>
            </a:r>
            <a:r>
              <a:rPr lang="es-ES" sz="2800" dirty="0" smtClean="0">
                <a:solidFill>
                  <a:schemeClr val="tx1">
                    <a:lumMod val="95000"/>
                    <a:lumOff val="5000"/>
                  </a:schemeClr>
                </a:solidFill>
                <a:latin typeface="Andalus" pitchFamily="18" charset="-78"/>
                <a:cs typeface="Andalus" pitchFamily="18" charset="-78"/>
              </a:rPr>
              <a:t>       electrones</a:t>
            </a:r>
            <a:r>
              <a:rPr lang="es-ES" sz="2800" dirty="0">
                <a:solidFill>
                  <a:schemeClr val="tx1">
                    <a:lumMod val="95000"/>
                    <a:lumOff val="5000"/>
                  </a:schemeClr>
                </a:solidFill>
                <a:latin typeface="Andalus" pitchFamily="18" charset="-78"/>
                <a:cs typeface="Andalus" pitchFamily="18" charset="-78"/>
              </a:rPr>
              <a:t>, desviando o liberando al electrón (efecto 	</a:t>
            </a:r>
            <a:r>
              <a:rPr lang="es-ES" sz="2800" dirty="0" err="1">
                <a:solidFill>
                  <a:schemeClr val="tx1">
                    <a:lumMod val="95000"/>
                    <a:lumOff val="5000"/>
                  </a:schemeClr>
                </a:solidFill>
                <a:latin typeface="Andalus" pitchFamily="18" charset="-78"/>
                <a:cs typeface="Andalus" pitchFamily="18" charset="-78"/>
              </a:rPr>
              <a:t>Compton</a:t>
            </a:r>
            <a:r>
              <a:rPr lang="es-ES" sz="2800" dirty="0">
                <a:solidFill>
                  <a:schemeClr val="tx1">
                    <a:lumMod val="95000"/>
                    <a:lumOff val="5000"/>
                  </a:schemeClr>
                </a:solidFill>
                <a:latin typeface="Andalus" pitchFamily="18" charset="-78"/>
                <a:cs typeface="Andalus" pitchFamily="18" charset="-78"/>
              </a:rPr>
              <a:t>), el cual  constituye la radiación secundaria.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ChangeArrowheads="1"/>
          </p:cNvSpPr>
          <p:nvPr/>
        </p:nvSpPr>
        <p:spPr bwMode="auto">
          <a:xfrm>
            <a:off x="685800" y="492125"/>
            <a:ext cx="7772400" cy="200025"/>
          </a:xfrm>
          <a:prstGeom prst="rect">
            <a:avLst/>
          </a:prstGeom>
          <a:noFill/>
          <a:ln w="9525">
            <a:noFill/>
            <a:miter lim="800000"/>
            <a:headEnd/>
            <a:tailEnd/>
          </a:ln>
          <a:effectLst/>
        </p:spPr>
        <p:txBody>
          <a:bodyPr anchor="ctr"/>
          <a:lstStyle/>
          <a:p>
            <a:pPr algn="ctr">
              <a:defRPr/>
            </a:pPr>
            <a:endParaRPr lang="es-ES" sz="4800" dirty="0">
              <a:solidFill>
                <a:schemeClr val="tx1">
                  <a:lumMod val="95000"/>
                  <a:lumOff val="5000"/>
                </a:schemeClr>
              </a:solidFill>
              <a:effectLst>
                <a:outerShdw blurRad="38100" dist="38100" dir="2700000" algn="tl">
                  <a:srgbClr val="FFFFFF"/>
                </a:outerShdw>
              </a:effectLst>
              <a:latin typeface="Monotype Corsiva" pitchFamily="66" charset="0"/>
            </a:endParaRPr>
          </a:p>
        </p:txBody>
      </p:sp>
      <p:sp>
        <p:nvSpPr>
          <p:cNvPr id="247813" name="Rectangle 5"/>
          <p:cNvSpPr>
            <a:spLocks noChangeArrowheads="1"/>
          </p:cNvSpPr>
          <p:nvPr/>
        </p:nvSpPr>
        <p:spPr bwMode="auto">
          <a:xfrm>
            <a:off x="684213" y="908050"/>
            <a:ext cx="7989887" cy="5672138"/>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endParaRPr lang="es-ES" sz="3600" dirty="0">
              <a:solidFill>
                <a:schemeClr val="tx1">
                  <a:lumMod val="95000"/>
                  <a:lumOff val="5000"/>
                </a:schemeClr>
              </a:solidFill>
              <a:latin typeface="Monotype Corsiva" pitchFamily="66" charset="0"/>
            </a:endParaRPr>
          </a:p>
          <a:p>
            <a:pPr marL="342900" indent="-342900" algn="just">
              <a:lnSpc>
                <a:spcPct val="90000"/>
              </a:lnSpc>
              <a:spcBef>
                <a:spcPct val="20000"/>
              </a:spcBef>
              <a:buClr>
                <a:schemeClr val="accent1"/>
              </a:buClr>
              <a:defRPr/>
            </a:pPr>
            <a:r>
              <a:rPr lang="es-ES" sz="3200" dirty="0" smtClean="0">
                <a:solidFill>
                  <a:schemeClr val="tx1">
                    <a:lumMod val="95000"/>
                    <a:lumOff val="5000"/>
                  </a:schemeClr>
                </a:solidFill>
                <a:latin typeface="Andalus" pitchFamily="18" charset="-78"/>
                <a:cs typeface="Andalus" pitchFamily="18" charset="-78"/>
              </a:rPr>
              <a:t>   D)Propiedad </a:t>
            </a:r>
            <a:r>
              <a:rPr lang="es-ES" sz="3200" dirty="0">
                <a:solidFill>
                  <a:schemeClr val="tx1">
                    <a:lumMod val="95000"/>
                    <a:lumOff val="5000"/>
                  </a:schemeClr>
                </a:solidFill>
                <a:latin typeface="Andalus" pitchFamily="18" charset="-78"/>
                <a:cs typeface="Andalus" pitchFamily="18" charset="-78"/>
              </a:rPr>
              <a:t>Ionizante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Cuando los rayos X desprenden un electrón </a:t>
            </a:r>
            <a:r>
              <a:rPr lang="es-ES" sz="3200" dirty="0" smtClean="0">
                <a:solidFill>
                  <a:schemeClr val="tx1">
                    <a:lumMod val="95000"/>
                    <a:lumOff val="5000"/>
                  </a:schemeClr>
                </a:solidFill>
                <a:latin typeface="Andalus" pitchFamily="18" charset="-78"/>
                <a:cs typeface="Andalus" pitchFamily="18" charset="-78"/>
              </a:rPr>
              <a:t> de </a:t>
            </a:r>
            <a:r>
              <a:rPr lang="es-ES" sz="3200" dirty="0">
                <a:solidFill>
                  <a:schemeClr val="tx1">
                    <a:lumMod val="95000"/>
                    <a:lumOff val="5000"/>
                  </a:schemeClr>
                </a:solidFill>
                <a:latin typeface="Andalus" pitchFamily="18" charset="-78"/>
                <a:cs typeface="Andalus" pitchFamily="18" charset="-78"/>
              </a:rPr>
              <a:t>	un átomo, este  se queda ionizado</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Ejemplo: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Dosímetros, que </a:t>
            </a:r>
            <a:r>
              <a:rPr lang="es-ES" sz="3200" dirty="0">
                <a:solidFill>
                  <a:schemeClr val="tx1">
                    <a:lumMod val="95000"/>
                    <a:lumOff val="5000"/>
                  </a:schemeClr>
                </a:solidFill>
                <a:latin typeface="Andalus" pitchFamily="18" charset="-78"/>
                <a:cs typeface="Andalus" pitchFamily="18" charset="-78"/>
              </a:rPr>
              <a:t>sirve para medir la cantidad  de radiación  que recibe una persona  expuesta a los rayos X.</a:t>
            </a:r>
          </a:p>
          <a:p>
            <a:pPr marL="342900" indent="-342900" algn="just">
              <a:lnSpc>
                <a:spcPct val="90000"/>
              </a:lnSpc>
              <a:spcBef>
                <a:spcPct val="20000"/>
              </a:spcBef>
              <a:buClr>
                <a:schemeClr val="accent1"/>
              </a:buClr>
              <a:defRPr/>
            </a:pPr>
            <a:endParaRPr lang="es-ES" sz="3200" b="1"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ChangeArrowheads="1"/>
          </p:cNvSpPr>
          <p:nvPr/>
        </p:nvSpPr>
        <p:spPr bwMode="auto">
          <a:xfrm>
            <a:off x="685800" y="692150"/>
            <a:ext cx="7772400" cy="1185863"/>
          </a:xfrm>
          <a:prstGeom prst="rect">
            <a:avLst/>
          </a:prstGeom>
          <a:noFill/>
          <a:ln w="9525">
            <a:noFill/>
            <a:miter lim="800000"/>
            <a:headEnd/>
            <a:tailEnd/>
          </a:ln>
          <a:effectLst/>
        </p:spPr>
        <p:txBody>
          <a:bodyPr anchor="ctr"/>
          <a:lstStyle/>
          <a:p>
            <a:pPr algn="ctr">
              <a:defRPr/>
            </a:pPr>
            <a:r>
              <a:rPr lang="es-ES" sz="3200" dirty="0">
                <a:solidFill>
                  <a:schemeClr val="tx1">
                    <a:lumMod val="95000"/>
                    <a:lumOff val="5000"/>
                  </a:schemeClr>
                </a:solidFill>
                <a:latin typeface="Andalus" pitchFamily="18" charset="-78"/>
                <a:cs typeface="Andalus" pitchFamily="18" charset="-78"/>
              </a:rPr>
              <a:t>2.- </a:t>
            </a:r>
            <a:r>
              <a:rPr lang="es-ES" sz="3200" dirty="0" smtClean="0">
                <a:solidFill>
                  <a:schemeClr val="tx1">
                    <a:lumMod val="95000"/>
                    <a:lumOff val="5000"/>
                  </a:schemeClr>
                </a:solidFill>
                <a:latin typeface="Andalus" pitchFamily="18" charset="-78"/>
                <a:cs typeface="Andalus" pitchFamily="18" charset="-78"/>
              </a:rPr>
              <a:t>PROPIEDADES QUIMICAS</a:t>
            </a:r>
            <a:endParaRPr lang="es-ES" sz="3200" dirty="0">
              <a:solidFill>
                <a:schemeClr val="tx1">
                  <a:lumMod val="95000"/>
                  <a:lumOff val="5000"/>
                </a:schemeClr>
              </a:solidFill>
              <a:latin typeface="Andalus" pitchFamily="18" charset="-78"/>
              <a:cs typeface="Andalus" pitchFamily="18" charset="-78"/>
            </a:endParaRPr>
          </a:p>
        </p:txBody>
      </p:sp>
      <p:sp>
        <p:nvSpPr>
          <p:cNvPr id="248837" name="Rectangle 5"/>
          <p:cNvSpPr>
            <a:spLocks noChangeArrowheads="1"/>
          </p:cNvSpPr>
          <p:nvPr/>
        </p:nvSpPr>
        <p:spPr bwMode="auto">
          <a:xfrm>
            <a:off x="684213" y="1412875"/>
            <a:ext cx="7989887" cy="5186363"/>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endParaRPr lang="es-ES" sz="3200"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Los rayos X afectan la emulsión fotográfica de la misma forma que la luz (Reducen las sales de plata) por lo que la película al ser revelada y fijada se ennegrece. </a:t>
            </a:r>
            <a:endParaRPr lang="es-ES" sz="3200" dirty="0" smtClean="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smtClean="0">
                <a:solidFill>
                  <a:schemeClr val="tx1">
                    <a:lumMod val="95000"/>
                    <a:lumOff val="5000"/>
                  </a:schemeClr>
                </a:solidFill>
                <a:latin typeface="Andalus" pitchFamily="18" charset="-78"/>
                <a:cs typeface="Andalus" pitchFamily="18" charset="-78"/>
              </a:rPr>
              <a:t>     Este ennegrecimiento es directamente </a:t>
            </a:r>
            <a:r>
              <a:rPr lang="es-ES" sz="3200" dirty="0">
                <a:solidFill>
                  <a:schemeClr val="tx1">
                    <a:lumMod val="95000"/>
                    <a:lumOff val="5000"/>
                  </a:schemeClr>
                </a:solidFill>
                <a:latin typeface="Andalus" pitchFamily="18" charset="-78"/>
                <a:cs typeface="Andalus" pitchFamily="18" charset="-78"/>
              </a:rPr>
              <a:t>proporcional a la cantidad de rayos X</a:t>
            </a:r>
            <a:r>
              <a:rPr lang="es-ES" sz="3200" dirty="0">
                <a:solidFill>
                  <a:schemeClr val="tx1">
                    <a:lumMod val="95000"/>
                    <a:lumOff val="5000"/>
                  </a:schemeClr>
                </a:solidFill>
                <a:latin typeface="Monotype Corsiva" pitchFamily="66" charset="0"/>
              </a:rPr>
              <a:t>. </a:t>
            </a:r>
          </a:p>
          <a:p>
            <a:pPr marL="342900" indent="-342900" algn="just">
              <a:lnSpc>
                <a:spcPct val="90000"/>
              </a:lnSpc>
              <a:spcBef>
                <a:spcPct val="20000"/>
              </a:spcBef>
              <a:buClr>
                <a:schemeClr val="accent1"/>
              </a:buClr>
              <a:defRPr/>
            </a:pPr>
            <a:endParaRPr lang="es-ES" sz="3600" b="1"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ChangeArrowheads="1"/>
          </p:cNvSpPr>
          <p:nvPr/>
        </p:nvSpPr>
        <p:spPr bwMode="auto">
          <a:xfrm>
            <a:off x="685800" y="692695"/>
            <a:ext cx="7772400" cy="937667"/>
          </a:xfrm>
          <a:prstGeom prst="rect">
            <a:avLst/>
          </a:prstGeom>
          <a:noFill/>
          <a:ln w="9525">
            <a:noFill/>
            <a:miter lim="800000"/>
            <a:headEnd/>
            <a:tailEnd/>
          </a:ln>
          <a:effectLst/>
        </p:spPr>
        <p:txBody>
          <a:bodyPr anchor="ctr"/>
          <a:lstStyle/>
          <a:p>
            <a:pPr algn="ctr">
              <a:defRPr/>
            </a:pPr>
            <a:r>
              <a:rPr lang="es-ES" sz="3600" dirty="0">
                <a:solidFill>
                  <a:schemeClr val="tx1">
                    <a:lumMod val="95000"/>
                    <a:lumOff val="5000"/>
                  </a:schemeClr>
                </a:solidFill>
                <a:latin typeface="Andalus" pitchFamily="18" charset="-78"/>
                <a:cs typeface="Andalus" pitchFamily="18" charset="-78"/>
              </a:rPr>
              <a:t>3.- </a:t>
            </a:r>
            <a:r>
              <a:rPr lang="es-ES" sz="3600" dirty="0" smtClean="0">
                <a:solidFill>
                  <a:schemeClr val="tx1">
                    <a:lumMod val="95000"/>
                    <a:lumOff val="5000"/>
                  </a:schemeClr>
                </a:solidFill>
                <a:latin typeface="Andalus" pitchFamily="18" charset="-78"/>
                <a:cs typeface="Andalus" pitchFamily="18" charset="-78"/>
              </a:rPr>
              <a:t>PROPIEDADES BIOLOGICAS</a:t>
            </a:r>
            <a:endParaRPr lang="es-ES" sz="3600" dirty="0">
              <a:solidFill>
                <a:schemeClr val="tx1">
                  <a:lumMod val="95000"/>
                  <a:lumOff val="5000"/>
                </a:schemeClr>
              </a:solidFill>
              <a:latin typeface="Andalus" pitchFamily="18" charset="-78"/>
              <a:cs typeface="Andalus" pitchFamily="18" charset="-78"/>
            </a:endParaRPr>
          </a:p>
        </p:txBody>
      </p:sp>
      <p:sp>
        <p:nvSpPr>
          <p:cNvPr id="249861" name="Rectangle 5"/>
          <p:cNvSpPr>
            <a:spLocks noChangeArrowheads="1"/>
          </p:cNvSpPr>
          <p:nvPr/>
        </p:nvSpPr>
        <p:spPr bwMode="auto">
          <a:xfrm>
            <a:off x="684213" y="908050"/>
            <a:ext cx="7989887" cy="5443538"/>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endParaRPr lang="es-ES" sz="3600" b="1"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endParaRPr lang="es-ES" sz="3200" dirty="0" smtClean="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smtClean="0">
                <a:solidFill>
                  <a:schemeClr val="tx1">
                    <a:lumMod val="95000"/>
                    <a:lumOff val="5000"/>
                  </a:schemeClr>
                </a:solidFill>
                <a:latin typeface="Andalus" pitchFamily="18" charset="-78"/>
                <a:cs typeface="Andalus" pitchFamily="18" charset="-78"/>
              </a:rPr>
              <a:t>   Los </a:t>
            </a:r>
            <a:r>
              <a:rPr lang="es-ES" sz="3200" dirty="0">
                <a:solidFill>
                  <a:schemeClr val="tx1">
                    <a:lumMod val="95000"/>
                    <a:lumOff val="5000"/>
                  </a:schemeClr>
                </a:solidFill>
                <a:latin typeface="Andalus" pitchFamily="18" charset="-78"/>
                <a:cs typeface="Andalus" pitchFamily="18" charset="-78"/>
              </a:rPr>
              <a:t>rayos X al incidir sobre la célula humana produce ionización y oxidación, ocasionando mutaciones genéticas de carácter recesivo, afectando en mayor intensidad a las células en gran cantidad y menos diferenciadas como: la médula ósea, tejido linfático, las </a:t>
            </a:r>
            <a:r>
              <a:rPr lang="es-ES" sz="3200" dirty="0" err="1">
                <a:solidFill>
                  <a:schemeClr val="tx1">
                    <a:lumMod val="95000"/>
                    <a:lumOff val="5000"/>
                  </a:schemeClr>
                </a:solidFill>
                <a:latin typeface="Andalus" pitchFamily="18" charset="-78"/>
                <a:cs typeface="Andalus" pitchFamily="18" charset="-78"/>
              </a:rPr>
              <a:t>gonadas</a:t>
            </a:r>
            <a:r>
              <a:rPr lang="es-ES" sz="3200" dirty="0">
                <a:solidFill>
                  <a:schemeClr val="tx1">
                    <a:lumMod val="95000"/>
                    <a:lumOff val="5000"/>
                  </a:schemeClr>
                </a:solidFill>
                <a:latin typeface="Andalus" pitchFamily="18" charset="-78"/>
                <a:cs typeface="Andalus" pitchFamily="18" charset="-78"/>
              </a:rPr>
              <a:t> y la piel. </a:t>
            </a:r>
          </a:p>
          <a:p>
            <a:pPr marL="342900" indent="-342900" algn="just">
              <a:lnSpc>
                <a:spcPct val="90000"/>
              </a:lnSpc>
              <a:spcBef>
                <a:spcPct val="20000"/>
              </a:spcBef>
              <a:buClr>
                <a:schemeClr val="accent1"/>
              </a:buClr>
              <a:defRPr/>
            </a:pPr>
            <a:endParaRPr lang="es-ES" sz="3600" b="1"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ChangeArrowheads="1"/>
          </p:cNvSpPr>
          <p:nvPr/>
        </p:nvSpPr>
        <p:spPr bwMode="auto">
          <a:xfrm>
            <a:off x="1073150" y="1628775"/>
            <a:ext cx="7315200" cy="4968875"/>
          </a:xfrm>
          <a:prstGeom prst="rect">
            <a:avLst/>
          </a:prstGeom>
          <a:noFill/>
          <a:ln w="9525">
            <a:noFill/>
            <a:miter lim="800000"/>
            <a:headEnd/>
            <a:tailEnd/>
          </a:ln>
          <a:effectLst/>
        </p:spPr>
        <p:txBody>
          <a:bodyPr/>
          <a:lstStyle/>
          <a:p>
            <a:pPr algn="ctr">
              <a:lnSpc>
                <a:spcPct val="110000"/>
              </a:lnSpc>
              <a:spcBef>
                <a:spcPct val="20000"/>
              </a:spcBef>
              <a:buClr>
                <a:schemeClr val="hlink"/>
              </a:buClr>
              <a:defRPr/>
            </a:pPr>
            <a:r>
              <a:rPr lang="es-MX" sz="3600" dirty="0" smtClean="0">
                <a:solidFill>
                  <a:schemeClr val="tx1">
                    <a:lumMod val="95000"/>
                    <a:lumOff val="5000"/>
                  </a:schemeClr>
                </a:solidFill>
                <a:latin typeface="Andalus" pitchFamily="18" charset="-78"/>
                <a:cs typeface="Andalus" pitchFamily="18" charset="-78"/>
              </a:rPr>
              <a:t>CONCEPTO DE RADIOGRAFIA</a:t>
            </a:r>
            <a:endParaRPr lang="es-MX" sz="3600" dirty="0">
              <a:solidFill>
                <a:schemeClr val="tx1">
                  <a:lumMod val="95000"/>
                  <a:lumOff val="5000"/>
                </a:schemeClr>
              </a:solidFill>
              <a:latin typeface="Andalus" pitchFamily="18" charset="-78"/>
              <a:cs typeface="Andalus" pitchFamily="18" charset="-78"/>
            </a:endParaRPr>
          </a:p>
          <a:p>
            <a:pPr algn="just">
              <a:lnSpc>
                <a:spcPct val="110000"/>
              </a:lnSpc>
              <a:spcBef>
                <a:spcPct val="20000"/>
              </a:spcBef>
              <a:buClr>
                <a:schemeClr val="hlink"/>
              </a:buClr>
              <a:defRPr/>
            </a:pPr>
            <a:r>
              <a:rPr lang="es-MX" sz="3200" dirty="0">
                <a:solidFill>
                  <a:schemeClr val="tx1">
                    <a:lumMod val="95000"/>
                    <a:lumOff val="5000"/>
                  </a:schemeClr>
                </a:solidFill>
                <a:latin typeface="Andalus" pitchFamily="18" charset="-78"/>
                <a:cs typeface="Andalus" pitchFamily="18" charset="-78"/>
              </a:rPr>
              <a:t>E</a:t>
            </a:r>
            <a:r>
              <a:rPr lang="es-ES" sz="3200" dirty="0">
                <a:solidFill>
                  <a:schemeClr val="tx1">
                    <a:lumMod val="95000"/>
                    <a:lumOff val="5000"/>
                  </a:schemeClr>
                </a:solidFill>
                <a:latin typeface="Andalus" pitchFamily="18" charset="-78"/>
                <a:cs typeface="Andalus" pitchFamily="18" charset="-78"/>
              </a:rPr>
              <a:t>s el registro de una imagen en una película procesada, de una región anatómica de un paciente, generada por la acción de los Rayos X sobre un receptor de imágenes. </a:t>
            </a:r>
            <a:endParaRPr lang="es-MX" sz="3200" dirty="0">
              <a:solidFill>
                <a:schemeClr val="tx1">
                  <a:lumMod val="95000"/>
                  <a:lumOff val="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ChangeArrowheads="1"/>
          </p:cNvSpPr>
          <p:nvPr/>
        </p:nvSpPr>
        <p:spPr bwMode="auto">
          <a:xfrm>
            <a:off x="1073150" y="1556792"/>
            <a:ext cx="7315200" cy="5040858"/>
          </a:xfrm>
          <a:prstGeom prst="rect">
            <a:avLst/>
          </a:prstGeom>
          <a:noFill/>
          <a:ln w="9525">
            <a:noFill/>
            <a:miter lim="800000"/>
            <a:headEnd/>
            <a:tailEnd/>
          </a:ln>
          <a:effectLst/>
        </p:spPr>
        <p:txBody>
          <a:bodyPr/>
          <a:lstStyle/>
          <a:p>
            <a:pPr algn="ctr">
              <a:lnSpc>
                <a:spcPct val="110000"/>
              </a:lnSpc>
              <a:spcBef>
                <a:spcPct val="20000"/>
              </a:spcBef>
              <a:buClr>
                <a:schemeClr val="hlink"/>
              </a:buClr>
              <a:defRPr/>
            </a:pPr>
            <a:r>
              <a:rPr lang="es-MX" sz="4000" dirty="0" smtClean="0">
                <a:solidFill>
                  <a:schemeClr val="tx1">
                    <a:lumMod val="95000"/>
                    <a:lumOff val="5000"/>
                  </a:schemeClr>
                </a:solidFill>
                <a:latin typeface="Andalus" pitchFamily="18" charset="-78"/>
                <a:cs typeface="Andalus" pitchFamily="18" charset="-78"/>
              </a:rPr>
              <a:t>CALIDAD RADIOGRAFICA</a:t>
            </a:r>
            <a:endParaRPr lang="es-MX" sz="4000" dirty="0">
              <a:solidFill>
                <a:schemeClr val="tx1">
                  <a:lumMod val="95000"/>
                  <a:lumOff val="5000"/>
                </a:schemeClr>
              </a:solidFill>
              <a:effectLst>
                <a:outerShdw blurRad="38100" dist="38100" dir="2700000" algn="tl">
                  <a:srgbClr val="FFFFFF"/>
                </a:outerShdw>
              </a:effectLst>
              <a:latin typeface="Andalus" pitchFamily="18" charset="-78"/>
              <a:cs typeface="Andalus" pitchFamily="18" charset="-78"/>
            </a:endParaRPr>
          </a:p>
          <a:p>
            <a:pPr algn="just">
              <a:lnSpc>
                <a:spcPct val="110000"/>
              </a:lnSpc>
              <a:spcBef>
                <a:spcPct val="20000"/>
              </a:spcBef>
              <a:buClr>
                <a:schemeClr val="hlink"/>
              </a:buClr>
              <a:defRPr/>
            </a:pPr>
            <a:r>
              <a:rPr lang="es-MX" sz="3600" dirty="0" smtClean="0">
                <a:solidFill>
                  <a:schemeClr val="tx1">
                    <a:lumMod val="95000"/>
                    <a:lumOff val="5000"/>
                  </a:schemeClr>
                </a:solidFill>
                <a:latin typeface="Andalus" pitchFamily="18" charset="-78"/>
                <a:cs typeface="Andalus" pitchFamily="18" charset="-78"/>
              </a:rPr>
              <a:t>          E</a:t>
            </a:r>
            <a:r>
              <a:rPr lang="es-ES" sz="3600" dirty="0">
                <a:solidFill>
                  <a:schemeClr val="tx1">
                    <a:lumMod val="95000"/>
                    <a:lumOff val="5000"/>
                  </a:schemeClr>
                </a:solidFill>
                <a:latin typeface="Andalus" pitchFamily="18" charset="-78"/>
                <a:cs typeface="Andalus" pitchFamily="18" charset="-78"/>
              </a:rPr>
              <a:t>s el resultado de la </a:t>
            </a:r>
            <a:r>
              <a:rPr lang="es-ES" sz="3600" dirty="0" err="1">
                <a:solidFill>
                  <a:schemeClr val="tx1">
                    <a:lumMod val="95000"/>
                    <a:lumOff val="5000"/>
                  </a:schemeClr>
                </a:solidFill>
                <a:latin typeface="Andalus" pitchFamily="18" charset="-78"/>
                <a:cs typeface="Andalus" pitchFamily="18" charset="-78"/>
              </a:rPr>
              <a:t>sumación</a:t>
            </a:r>
            <a:r>
              <a:rPr lang="es-ES" sz="3600" dirty="0">
                <a:solidFill>
                  <a:schemeClr val="tx1">
                    <a:lumMod val="95000"/>
                    <a:lumOff val="5000"/>
                  </a:schemeClr>
                </a:solidFill>
                <a:latin typeface="Andalus" pitchFamily="18" charset="-78"/>
                <a:cs typeface="Andalus" pitchFamily="18" charset="-78"/>
              </a:rPr>
              <a:t> característica de los diversos factores que se combinan en la producción de una imagen radiográfica. </a:t>
            </a:r>
            <a:endParaRPr lang="es-MX" sz="3600" dirty="0">
              <a:solidFill>
                <a:schemeClr val="tx1">
                  <a:lumMod val="95000"/>
                  <a:lumOff val="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539750" y="908719"/>
            <a:ext cx="8208963" cy="5458743"/>
          </a:xfrm>
          <a:prstGeom prst="rect">
            <a:avLst/>
          </a:prstGeom>
          <a:noFill/>
          <a:ln w="9525">
            <a:noFill/>
            <a:miter lim="800000"/>
            <a:headEnd/>
            <a:tailEnd/>
          </a:ln>
          <a:effectLst/>
        </p:spPr>
        <p:txBody>
          <a:bodyPr/>
          <a:lstStyle/>
          <a:p>
            <a:pPr algn="ctr">
              <a:lnSpc>
                <a:spcPct val="110000"/>
              </a:lnSpc>
              <a:spcBef>
                <a:spcPct val="20000"/>
              </a:spcBef>
              <a:buClr>
                <a:schemeClr val="hlink"/>
              </a:buClr>
              <a:defRPr/>
            </a:pPr>
            <a:r>
              <a:rPr lang="es-MX" sz="4400" dirty="0">
                <a:solidFill>
                  <a:schemeClr val="tx1">
                    <a:lumMod val="95000"/>
                    <a:lumOff val="5000"/>
                  </a:schemeClr>
                </a:solidFill>
                <a:effectLst>
                  <a:outerShdw blurRad="38100" dist="38100" dir="2700000" algn="tl">
                    <a:srgbClr val="FFFFFF"/>
                  </a:outerShdw>
                </a:effectLst>
                <a:latin typeface="Andalus" pitchFamily="18" charset="-78"/>
                <a:cs typeface="Andalus" pitchFamily="18" charset="-78"/>
              </a:rPr>
              <a:t>Factores que intervienen en la Producción de una Imagen</a:t>
            </a:r>
            <a:endParaRPr lang="es-MX" sz="3600" dirty="0">
              <a:solidFill>
                <a:schemeClr val="tx1">
                  <a:lumMod val="95000"/>
                  <a:lumOff val="5000"/>
                </a:schemeClr>
              </a:solidFill>
              <a:latin typeface="Andalus" pitchFamily="18" charset="-78"/>
              <a:cs typeface="Andalus" pitchFamily="18" charset="-78"/>
            </a:endParaRPr>
          </a:p>
          <a:p>
            <a:pPr algn="just">
              <a:lnSpc>
                <a:spcPct val="110000"/>
              </a:lnSpc>
              <a:spcBef>
                <a:spcPct val="20000"/>
              </a:spcBef>
              <a:buClr>
                <a:schemeClr val="hlink"/>
              </a:buClr>
              <a:defRPr/>
            </a:pPr>
            <a:r>
              <a:rPr lang="es-MX" sz="3600" dirty="0">
                <a:solidFill>
                  <a:schemeClr val="tx1">
                    <a:lumMod val="95000"/>
                    <a:lumOff val="5000"/>
                  </a:schemeClr>
                </a:solidFill>
                <a:latin typeface="Andalus" pitchFamily="18" charset="-78"/>
                <a:cs typeface="Andalus" pitchFamily="18" charset="-78"/>
              </a:rPr>
              <a:t>	</a:t>
            </a:r>
            <a:r>
              <a:rPr lang="es-MX" sz="3600" dirty="0" err="1">
                <a:solidFill>
                  <a:schemeClr val="tx1">
                    <a:lumMod val="95000"/>
                    <a:lumOff val="5000"/>
                  </a:schemeClr>
                </a:solidFill>
                <a:latin typeface="Andalus" pitchFamily="18" charset="-78"/>
                <a:cs typeface="Andalus" pitchFamily="18" charset="-78"/>
              </a:rPr>
              <a:t>Ma</a:t>
            </a:r>
            <a:r>
              <a:rPr lang="es-MX" sz="3600" dirty="0">
                <a:solidFill>
                  <a:schemeClr val="tx1">
                    <a:lumMod val="95000"/>
                    <a:lumOff val="5000"/>
                  </a:schemeClr>
                </a:solidFill>
                <a:latin typeface="Andalus" pitchFamily="18" charset="-78"/>
                <a:cs typeface="Andalus" pitchFamily="18" charset="-78"/>
              </a:rPr>
              <a:t>	:	MILIAMPERIO</a:t>
            </a:r>
          </a:p>
          <a:p>
            <a:pPr algn="just">
              <a:lnSpc>
                <a:spcPct val="110000"/>
              </a:lnSpc>
              <a:spcBef>
                <a:spcPct val="20000"/>
              </a:spcBef>
              <a:buClr>
                <a:schemeClr val="hlink"/>
              </a:buClr>
              <a:defRPr/>
            </a:pPr>
            <a:r>
              <a:rPr lang="es-MX" sz="3600" dirty="0">
                <a:solidFill>
                  <a:schemeClr val="tx1">
                    <a:lumMod val="95000"/>
                    <a:lumOff val="5000"/>
                  </a:schemeClr>
                </a:solidFill>
                <a:latin typeface="Andalus" pitchFamily="18" charset="-78"/>
                <a:cs typeface="Andalus" pitchFamily="18" charset="-78"/>
              </a:rPr>
              <a:t>	Kv	:	KILOVOLTAJE</a:t>
            </a:r>
          </a:p>
          <a:p>
            <a:pPr algn="just">
              <a:lnSpc>
                <a:spcPct val="110000"/>
              </a:lnSpc>
              <a:spcBef>
                <a:spcPct val="20000"/>
              </a:spcBef>
              <a:buClr>
                <a:schemeClr val="hlink"/>
              </a:buClr>
              <a:defRPr/>
            </a:pPr>
            <a:r>
              <a:rPr lang="es-MX" sz="3600" dirty="0">
                <a:solidFill>
                  <a:schemeClr val="tx1">
                    <a:lumMod val="95000"/>
                    <a:lumOff val="5000"/>
                  </a:schemeClr>
                </a:solidFill>
                <a:latin typeface="Andalus" pitchFamily="18" charset="-78"/>
                <a:cs typeface="Andalus" pitchFamily="18" charset="-78"/>
              </a:rPr>
              <a:t>	t	:	TIEMPO</a:t>
            </a:r>
          </a:p>
          <a:p>
            <a:pPr algn="just">
              <a:lnSpc>
                <a:spcPct val="110000"/>
              </a:lnSpc>
              <a:spcBef>
                <a:spcPct val="20000"/>
              </a:spcBef>
              <a:buClr>
                <a:schemeClr val="hlink"/>
              </a:buClr>
              <a:defRPr/>
            </a:pPr>
            <a:r>
              <a:rPr lang="es-MX" sz="3600" dirty="0">
                <a:solidFill>
                  <a:schemeClr val="tx1">
                    <a:lumMod val="95000"/>
                    <a:lumOff val="5000"/>
                  </a:schemeClr>
                </a:solidFill>
                <a:latin typeface="Andalus" pitchFamily="18" charset="-78"/>
                <a:cs typeface="Andalus" pitchFamily="18" charset="-78"/>
              </a:rPr>
              <a:t>	d	:	DISTANCIA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43608" y="1584920"/>
            <a:ext cx="71287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PE" sz="3600" dirty="0" smtClean="0">
                <a:latin typeface="Andalus" pitchFamily="18" charset="-78"/>
                <a:ea typeface="Calibri" pitchFamily="34" charset="0"/>
                <a:cs typeface="Andalus" pitchFamily="18" charset="-78"/>
              </a:rPr>
              <a:t>El </a:t>
            </a:r>
            <a:r>
              <a:rPr kumimoji="0" lang="es-PE" sz="36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Kilovoltaje</a:t>
            </a:r>
            <a:r>
              <a:rPr kumimoji="0" lang="es-PE" sz="36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s-PE" sz="36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miliamperaje</a:t>
            </a:r>
            <a:r>
              <a:rPr kumimoji="0" lang="es-PE" sz="36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y tiempo de exposición son factores básicos que inciden en la producción de </a:t>
            </a:r>
            <a:r>
              <a:rPr lang="es-PE" sz="3600" dirty="0" smtClean="0">
                <a:latin typeface="Andalus" pitchFamily="18" charset="-78"/>
                <a:ea typeface="Calibri" pitchFamily="34" charset="0"/>
                <a:cs typeface="Andalus" pitchFamily="18" charset="-78"/>
              </a:rPr>
              <a:t>los </a:t>
            </a:r>
            <a:r>
              <a:rPr kumimoji="0" lang="es-PE" sz="36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rayos X, ya que determinan las características –como cantidad y calidad– de la imagen radiográfica.</a:t>
            </a:r>
            <a:endParaRPr kumimoji="0" lang="es-PE" sz="36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a:xfrm>
            <a:off x="914400" y="1340768"/>
            <a:ext cx="7772400" cy="5014792"/>
          </a:xfrm>
        </p:spPr>
        <p:txBody>
          <a:bodyPr>
            <a:normAutofit lnSpcReduction="10000"/>
          </a:bodyPr>
          <a:lstStyle/>
          <a:p>
            <a:pPr>
              <a:buNone/>
            </a:pPr>
            <a:r>
              <a:rPr lang="es-PE" dirty="0" err="1" smtClean="0">
                <a:latin typeface="Andalus" pitchFamily="18" charset="-78"/>
                <a:cs typeface="Andalus" pitchFamily="18" charset="-78"/>
              </a:rPr>
              <a:t>Miliamperaje</a:t>
            </a:r>
            <a:r>
              <a:rPr lang="es-PE" dirty="0" smtClean="0">
                <a:latin typeface="Andalus" pitchFamily="18" charset="-78"/>
                <a:cs typeface="Andalus" pitchFamily="18" charset="-78"/>
              </a:rPr>
              <a:t> : </a:t>
            </a:r>
          </a:p>
          <a:p>
            <a:pPr>
              <a:buNone/>
            </a:pPr>
            <a:r>
              <a:rPr lang="es-PE" dirty="0" smtClean="0">
                <a:latin typeface="Andalus" pitchFamily="18" charset="-78"/>
                <a:cs typeface="Andalus" pitchFamily="18" charset="-78"/>
              </a:rPr>
              <a:t>- Al aumentar el </a:t>
            </a:r>
            <a:r>
              <a:rPr lang="es-PE" dirty="0" err="1" smtClean="0">
                <a:latin typeface="Andalus" pitchFamily="18" charset="-78"/>
                <a:cs typeface="Andalus" pitchFamily="18" charset="-78"/>
              </a:rPr>
              <a:t>miliamperaje</a:t>
            </a:r>
            <a:r>
              <a:rPr lang="es-PE" dirty="0" smtClean="0">
                <a:latin typeface="Andalus" pitchFamily="18" charset="-78"/>
                <a:cs typeface="Andalus" pitchFamily="18" charset="-78"/>
              </a:rPr>
              <a:t>  se aumenta la intensidad  de los rayos x, y al disminuirlo  disminuye la intensidad.</a:t>
            </a:r>
          </a:p>
          <a:p>
            <a:pPr>
              <a:buNone/>
            </a:pPr>
            <a:endParaRPr lang="es-PE" dirty="0" smtClean="0">
              <a:latin typeface="Andalus" pitchFamily="18" charset="-78"/>
              <a:cs typeface="Andalus" pitchFamily="18" charset="-78"/>
            </a:endParaRPr>
          </a:p>
          <a:p>
            <a:pPr>
              <a:buNone/>
            </a:pPr>
            <a:r>
              <a:rPr lang="es-PE" dirty="0" err="1" smtClean="0">
                <a:latin typeface="Andalus" pitchFamily="18" charset="-78"/>
                <a:cs typeface="Andalus" pitchFamily="18" charset="-78"/>
              </a:rPr>
              <a:t>Kilovoltaje</a:t>
            </a:r>
            <a:r>
              <a:rPr lang="es-PE" dirty="0" smtClean="0">
                <a:latin typeface="Andalus" pitchFamily="18" charset="-78"/>
                <a:cs typeface="Andalus" pitchFamily="18" charset="-78"/>
              </a:rPr>
              <a:t> :</a:t>
            </a:r>
          </a:p>
          <a:p>
            <a:pPr>
              <a:buNone/>
            </a:pPr>
            <a:r>
              <a:rPr lang="es-PE" dirty="0" smtClean="0">
                <a:latin typeface="Andalus" pitchFamily="18" charset="-78"/>
                <a:cs typeface="Andalus" pitchFamily="18" charset="-78"/>
              </a:rPr>
              <a:t>- Al incrementarse el </a:t>
            </a:r>
            <a:r>
              <a:rPr lang="es-PE" dirty="0" err="1" smtClean="0">
                <a:latin typeface="Andalus" pitchFamily="18" charset="-78"/>
                <a:cs typeface="Andalus" pitchFamily="18" charset="-78"/>
              </a:rPr>
              <a:t>kilovoltaje</a:t>
            </a:r>
            <a:r>
              <a:rPr lang="es-PE" dirty="0" smtClean="0">
                <a:latin typeface="Andalus" pitchFamily="18" charset="-78"/>
                <a:cs typeface="Andalus" pitchFamily="18" charset="-78"/>
              </a:rPr>
              <a:t> se incrementa el poder de </a:t>
            </a:r>
            <a:r>
              <a:rPr lang="es-PE" dirty="0" err="1" smtClean="0">
                <a:latin typeface="Andalus" pitchFamily="18" charset="-78"/>
                <a:cs typeface="Andalus" pitchFamily="18" charset="-78"/>
              </a:rPr>
              <a:t>penetracion</a:t>
            </a:r>
            <a:r>
              <a:rPr lang="es-PE" dirty="0" smtClean="0">
                <a:latin typeface="Andalus" pitchFamily="18" charset="-78"/>
                <a:cs typeface="Andalus" pitchFamily="18" charset="-78"/>
              </a:rPr>
              <a:t> del haz, y se incrementan la intensidad total del haz de rayos x.</a:t>
            </a:r>
          </a:p>
          <a:p>
            <a:pPr>
              <a:buNone/>
            </a:pPr>
            <a:endParaRPr lang="es-PE" dirty="0" smtClean="0"/>
          </a:p>
          <a:p>
            <a:pPr>
              <a:buNone/>
            </a:pPr>
            <a:endParaRPr lang="es-P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KILOVOLTAJE Y MILIAMPERAJE</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580" t="37563" r="52028" b="35683"/>
          <a:stretch>
            <a:fillRect/>
          </a:stretch>
        </p:blipFill>
        <p:spPr bwMode="auto">
          <a:xfrm>
            <a:off x="1708416" y="1643050"/>
            <a:ext cx="5435352" cy="4033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ndalus" pitchFamily="18" charset="-78"/>
                <a:cs typeface="Andalus" pitchFamily="18" charset="-78"/>
              </a:rPr>
              <a:t>       </a:t>
            </a:r>
            <a:r>
              <a:rPr lang="es-ES" sz="3200" dirty="0" smtClean="0">
                <a:latin typeface="Andalus" pitchFamily="18" charset="-78"/>
                <a:cs typeface="Andalus" pitchFamily="18" charset="-78"/>
              </a:rPr>
              <a:t>HISTORIA DE LA RADIOLOGIA</a:t>
            </a:r>
            <a:endParaRPr lang="es-ES" sz="3200" dirty="0">
              <a:latin typeface="Andalus" pitchFamily="18" charset="-78"/>
              <a:cs typeface="Andalus" pitchFamily="18" charset="-78"/>
            </a:endParaRPr>
          </a:p>
        </p:txBody>
      </p:sp>
      <p:sp>
        <p:nvSpPr>
          <p:cNvPr id="3" name="2 Marcador de contenido"/>
          <p:cNvSpPr>
            <a:spLocks noGrp="1"/>
          </p:cNvSpPr>
          <p:nvPr>
            <p:ph idx="1"/>
          </p:nvPr>
        </p:nvSpPr>
        <p:spPr>
          <a:xfrm>
            <a:off x="714348" y="1285860"/>
            <a:ext cx="7972452" cy="5069700"/>
          </a:xfrm>
        </p:spPr>
        <p:txBody>
          <a:bodyPr>
            <a:normAutofit fontScale="92500" lnSpcReduction="20000"/>
          </a:bodyPr>
          <a:lstStyle/>
          <a:p>
            <a:pPr>
              <a:buNone/>
            </a:pPr>
            <a:r>
              <a:rPr lang="es-ES" dirty="0" smtClean="0">
                <a:latin typeface="Andalus" pitchFamily="18" charset="-78"/>
                <a:cs typeface="Andalus" pitchFamily="18" charset="-78"/>
              </a:rPr>
              <a:t/>
            </a:r>
            <a:br>
              <a:rPr lang="es-ES" dirty="0" smtClean="0">
                <a:latin typeface="Andalus" pitchFamily="18" charset="-78"/>
                <a:cs typeface="Andalus" pitchFamily="18" charset="-78"/>
              </a:rPr>
            </a:br>
            <a:r>
              <a:rPr lang="es-ES" sz="2800" dirty="0" smtClean="0">
                <a:latin typeface="Andalus" pitchFamily="18" charset="-78"/>
                <a:cs typeface="Andalus" pitchFamily="18" charset="-78"/>
              </a:rPr>
              <a:t>En Octubre de 1895, cuando el profesor </a:t>
            </a:r>
            <a:r>
              <a:rPr lang="es-ES" sz="2800" dirty="0" err="1" smtClean="0">
                <a:latin typeface="Andalus" pitchFamily="18" charset="-78"/>
                <a:cs typeface="Andalus" pitchFamily="18" charset="-78"/>
              </a:rPr>
              <a:t>Wilhelm</a:t>
            </a:r>
            <a:r>
              <a:rPr lang="es-ES" sz="2800" dirty="0" smtClean="0">
                <a:latin typeface="Andalus" pitchFamily="18" charset="-78"/>
                <a:cs typeface="Andalus" pitchFamily="18" charset="-78"/>
              </a:rPr>
              <a:t> </a:t>
            </a:r>
            <a:r>
              <a:rPr lang="es-ES" sz="2800" dirty="0" err="1" smtClean="0">
                <a:latin typeface="Andalus" pitchFamily="18" charset="-78"/>
                <a:cs typeface="Andalus" pitchFamily="18" charset="-78"/>
              </a:rPr>
              <a:t>Conrad</a:t>
            </a:r>
            <a:r>
              <a:rPr lang="es-ES" sz="2800" dirty="0" smtClean="0">
                <a:latin typeface="Andalus" pitchFamily="18" charset="-78"/>
                <a:cs typeface="Andalus" pitchFamily="18" charset="-78"/>
              </a:rPr>
              <a:t> </a:t>
            </a:r>
            <a:r>
              <a:rPr lang="es-ES" sz="2800" dirty="0" err="1" smtClean="0">
                <a:latin typeface="Andalus" pitchFamily="18" charset="-78"/>
                <a:cs typeface="Andalus" pitchFamily="18" charset="-78"/>
              </a:rPr>
              <a:t>Röntgen</a:t>
            </a:r>
            <a:r>
              <a:rPr lang="es-ES" sz="2800" dirty="0" smtClean="0">
                <a:latin typeface="Andalus" pitchFamily="18" charset="-78"/>
                <a:cs typeface="Andalus" pitchFamily="18" charset="-78"/>
              </a:rPr>
              <a:t> trabajaba con los rayos catódicos en un cuarto oscuro, pudo ver un resplandor en un pequeño papel con cubierta fluorescente, el cual era producido por una energía que no era visible ni conocida, a la cual denominó Rayos X. </a:t>
            </a:r>
          </a:p>
          <a:p>
            <a:pPr>
              <a:buNone/>
            </a:pPr>
            <a:r>
              <a:rPr lang="es-ES" sz="2800" dirty="0" smtClean="0">
                <a:latin typeface="Andalus" pitchFamily="18" charset="-78"/>
                <a:cs typeface="Andalus" pitchFamily="18" charset="-78"/>
              </a:rPr>
              <a:t>    Luego observó que esta energía atravesaba el cartón negro, un libro y madera. </a:t>
            </a:r>
            <a:br>
              <a:rPr lang="es-ES" sz="2800" dirty="0" smtClean="0">
                <a:latin typeface="Andalus" pitchFamily="18" charset="-78"/>
                <a:cs typeface="Andalus" pitchFamily="18" charset="-78"/>
              </a:rPr>
            </a:br>
            <a:r>
              <a:rPr lang="es-ES" sz="2800" dirty="0" smtClean="0">
                <a:latin typeface="Andalus" pitchFamily="18" charset="-78"/>
                <a:cs typeface="Andalus" pitchFamily="18" charset="-78"/>
              </a:rPr>
              <a:t>Se asombro cuando vio los huesos de la mano de su esposa en el papel fluorescente al interponerla a los Rayos X.</a:t>
            </a:r>
            <a:br>
              <a:rPr lang="es-ES" sz="2800" dirty="0" smtClean="0">
                <a:latin typeface="Andalus" pitchFamily="18" charset="-78"/>
                <a:cs typeface="Andalus" pitchFamily="18" charset="-78"/>
              </a:rPr>
            </a:br>
            <a:r>
              <a:rPr lang="es-ES" sz="2800" dirty="0" smtClean="0">
                <a:latin typeface="Andalus" pitchFamily="18" charset="-78"/>
                <a:cs typeface="Andalus" pitchFamily="18" charset="-78"/>
              </a:rPr>
              <a:t>La primera </a:t>
            </a:r>
            <a:r>
              <a:rPr lang="es-ES" sz="2800" dirty="0" err="1" smtClean="0">
                <a:latin typeface="Andalus" pitchFamily="18" charset="-78"/>
                <a:cs typeface="Andalus" pitchFamily="18" charset="-78"/>
              </a:rPr>
              <a:t>radiografia</a:t>
            </a:r>
            <a:r>
              <a:rPr lang="es-ES" sz="2800" dirty="0" smtClean="0">
                <a:latin typeface="Andalus" pitchFamily="18" charset="-78"/>
                <a:cs typeface="Andalus" pitchFamily="18" charset="-78"/>
              </a:rPr>
              <a:t> y </a:t>
            </a:r>
            <a:r>
              <a:rPr lang="es-ES" sz="2800" dirty="0" err="1" smtClean="0">
                <a:latin typeface="Andalus" pitchFamily="18" charset="-78"/>
                <a:cs typeface="Andalus" pitchFamily="18" charset="-78"/>
              </a:rPr>
              <a:t>fluoroscopia</a:t>
            </a:r>
            <a:r>
              <a:rPr lang="es-ES" sz="2800" dirty="0" smtClean="0">
                <a:latin typeface="Andalus" pitchFamily="18" charset="-78"/>
                <a:cs typeface="Andalus" pitchFamily="18" charset="-78"/>
              </a:rPr>
              <a:t> de la historia, fue la mano de la señora </a:t>
            </a:r>
            <a:r>
              <a:rPr lang="es-ES" sz="2800" dirty="0" err="1" smtClean="0">
                <a:latin typeface="Andalus" pitchFamily="18" charset="-78"/>
                <a:cs typeface="Andalus" pitchFamily="18" charset="-78"/>
              </a:rPr>
              <a:t>Röntgen</a:t>
            </a:r>
            <a:r>
              <a:rPr lang="es-ES" sz="2800" dirty="0" smtClean="0">
                <a:latin typeface="Andalus" pitchFamily="18" charset="-78"/>
                <a:cs typeface="Andalus" pitchFamily="18" charset="-78"/>
              </a:rPr>
              <a:t>.</a:t>
            </a:r>
            <a:endParaRPr lang="es-ES"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KILOVOLTAJE Y MILIAMPERAJE</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7599" t="37272" r="12518" b="36361"/>
          <a:stretch>
            <a:fillRect/>
          </a:stretch>
        </p:blipFill>
        <p:spPr bwMode="auto">
          <a:xfrm>
            <a:off x="2000233" y="1762472"/>
            <a:ext cx="5045050" cy="380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ChangeArrowheads="1"/>
          </p:cNvSpPr>
          <p:nvPr/>
        </p:nvSpPr>
        <p:spPr bwMode="auto">
          <a:xfrm>
            <a:off x="611560" y="548680"/>
            <a:ext cx="8208963" cy="5791200"/>
          </a:xfrm>
          <a:prstGeom prst="rect">
            <a:avLst/>
          </a:prstGeom>
          <a:noFill/>
          <a:ln w="9525">
            <a:noFill/>
            <a:miter lim="800000"/>
            <a:headEnd/>
            <a:tailEnd/>
          </a:ln>
          <a:effectLst/>
        </p:spPr>
        <p:txBody>
          <a:bodyPr/>
          <a:lstStyle/>
          <a:p>
            <a:pPr algn="ctr">
              <a:lnSpc>
                <a:spcPct val="110000"/>
              </a:lnSpc>
              <a:spcBef>
                <a:spcPct val="20000"/>
              </a:spcBef>
              <a:buClr>
                <a:schemeClr val="hlink"/>
              </a:buClr>
              <a:defRPr/>
            </a:pPr>
            <a:r>
              <a:rPr lang="es-MX" sz="4400" dirty="0">
                <a:solidFill>
                  <a:schemeClr val="tx1">
                    <a:lumMod val="95000"/>
                    <a:lumOff val="5000"/>
                  </a:schemeClr>
                </a:solidFill>
                <a:effectLst>
                  <a:outerShdw blurRad="38100" dist="38100" dir="2700000" algn="tl">
                    <a:srgbClr val="FFFFFF"/>
                  </a:outerShdw>
                </a:effectLst>
                <a:latin typeface="Andalus" pitchFamily="18" charset="-78"/>
                <a:cs typeface="Andalus" pitchFamily="18" charset="-78"/>
              </a:rPr>
              <a:t>Ley de las Proporciones</a:t>
            </a:r>
            <a:endParaRPr lang="es-MX" sz="3200" dirty="0">
              <a:solidFill>
                <a:schemeClr val="tx1">
                  <a:lumMod val="95000"/>
                  <a:lumOff val="5000"/>
                </a:schemeClr>
              </a:solidFill>
              <a:latin typeface="Andalus" pitchFamily="18" charset="-78"/>
              <a:cs typeface="Andalus" pitchFamily="18" charset="-78"/>
            </a:endParaRPr>
          </a:p>
          <a:p>
            <a:pPr algn="just">
              <a:lnSpc>
                <a:spcPct val="110000"/>
              </a:lnSpc>
              <a:spcBef>
                <a:spcPct val="20000"/>
              </a:spcBef>
              <a:buClr>
                <a:schemeClr val="hlink"/>
              </a:buClr>
              <a:defRPr/>
            </a:pPr>
            <a:r>
              <a:rPr lang="es-MX" sz="3000" dirty="0" smtClean="0">
                <a:solidFill>
                  <a:schemeClr val="tx1">
                    <a:lumMod val="95000"/>
                    <a:lumOff val="5000"/>
                  </a:schemeClr>
                </a:solidFill>
                <a:latin typeface="Andalus" pitchFamily="18" charset="-78"/>
                <a:cs typeface="Andalus" pitchFamily="18" charset="-78"/>
              </a:rPr>
              <a:t>El  </a:t>
            </a:r>
            <a:r>
              <a:rPr lang="es-MX" sz="3000" dirty="0" err="1">
                <a:solidFill>
                  <a:schemeClr val="tx1">
                    <a:lumMod val="95000"/>
                    <a:lumOff val="5000"/>
                  </a:schemeClr>
                </a:solidFill>
                <a:latin typeface="Andalus" pitchFamily="18" charset="-78"/>
                <a:cs typeface="Andalus" pitchFamily="18" charset="-78"/>
              </a:rPr>
              <a:t>Ma</a:t>
            </a:r>
            <a:r>
              <a:rPr lang="es-MX" sz="3000" dirty="0">
                <a:solidFill>
                  <a:schemeClr val="tx1">
                    <a:lumMod val="95000"/>
                    <a:lumOff val="5000"/>
                  </a:schemeClr>
                </a:solidFill>
                <a:latin typeface="Andalus" pitchFamily="18" charset="-78"/>
                <a:cs typeface="Andalus" pitchFamily="18" charset="-78"/>
              </a:rPr>
              <a:t> </a:t>
            </a:r>
            <a:r>
              <a:rPr lang="es-MX" sz="3000" dirty="0" smtClean="0">
                <a:solidFill>
                  <a:schemeClr val="tx1">
                    <a:lumMod val="95000"/>
                    <a:lumOff val="5000"/>
                  </a:schemeClr>
                </a:solidFill>
                <a:latin typeface="Andalus" pitchFamily="18" charset="-78"/>
                <a:cs typeface="Andalus" pitchFamily="18" charset="-78"/>
              </a:rPr>
              <a:t>(miliamperio) es </a:t>
            </a:r>
            <a:r>
              <a:rPr lang="es-MX" sz="3000" dirty="0">
                <a:solidFill>
                  <a:schemeClr val="tx1">
                    <a:lumMod val="95000"/>
                    <a:lumOff val="5000"/>
                  </a:schemeClr>
                </a:solidFill>
                <a:latin typeface="Andalus" pitchFamily="18" charset="-78"/>
                <a:cs typeface="Andalus" pitchFamily="18" charset="-78"/>
              </a:rPr>
              <a:t>inversamente proporcional al tiempo.</a:t>
            </a:r>
          </a:p>
          <a:p>
            <a:pPr algn="just">
              <a:spcBef>
                <a:spcPct val="20000"/>
              </a:spcBef>
              <a:buClr>
                <a:schemeClr val="hlink"/>
              </a:buClr>
              <a:defRPr/>
            </a:pPr>
            <a:r>
              <a:rPr lang="es-MX" sz="3000" dirty="0" smtClean="0">
                <a:solidFill>
                  <a:schemeClr val="tx1">
                    <a:lumMod val="95000"/>
                    <a:lumOff val="5000"/>
                  </a:schemeClr>
                </a:solidFill>
                <a:latin typeface="Andalus" pitchFamily="18" charset="-78"/>
                <a:cs typeface="Andalus" pitchFamily="18" charset="-78"/>
              </a:rPr>
              <a:t>Esto </a:t>
            </a:r>
            <a:r>
              <a:rPr lang="es-MX" sz="3000" dirty="0">
                <a:solidFill>
                  <a:schemeClr val="tx1">
                    <a:lumMod val="95000"/>
                    <a:lumOff val="5000"/>
                  </a:schemeClr>
                </a:solidFill>
                <a:latin typeface="Andalus" pitchFamily="18" charset="-78"/>
                <a:cs typeface="Andalus" pitchFamily="18" charset="-78"/>
              </a:rPr>
              <a:t>quiere decir a mayor cantidad de radiación </a:t>
            </a:r>
            <a:r>
              <a:rPr lang="es-MX" sz="3000" dirty="0" smtClean="0">
                <a:solidFill>
                  <a:schemeClr val="tx1">
                    <a:lumMod val="95000"/>
                    <a:lumOff val="5000"/>
                  </a:schemeClr>
                </a:solidFill>
                <a:latin typeface="Andalus" pitchFamily="18" charset="-78"/>
                <a:cs typeface="Andalus" pitchFamily="18" charset="-78"/>
              </a:rPr>
              <a:t>menor </a:t>
            </a:r>
            <a:r>
              <a:rPr lang="es-MX" sz="3000" dirty="0">
                <a:solidFill>
                  <a:schemeClr val="tx1">
                    <a:lumMod val="95000"/>
                    <a:lumOff val="5000"/>
                  </a:schemeClr>
                </a:solidFill>
                <a:latin typeface="Andalus" pitchFamily="18" charset="-78"/>
                <a:cs typeface="Andalus" pitchFamily="18" charset="-78"/>
              </a:rPr>
              <a:t>tiempo de exposición, o a menor </a:t>
            </a:r>
            <a:r>
              <a:rPr lang="es-MX" sz="3000" dirty="0" err="1">
                <a:solidFill>
                  <a:schemeClr val="tx1">
                    <a:lumMod val="95000"/>
                    <a:lumOff val="5000"/>
                  </a:schemeClr>
                </a:solidFill>
                <a:latin typeface="Andalus" pitchFamily="18" charset="-78"/>
                <a:cs typeface="Andalus" pitchFamily="18" charset="-78"/>
              </a:rPr>
              <a:t>Ma</a:t>
            </a:r>
            <a:r>
              <a:rPr lang="es-MX" sz="3000" dirty="0">
                <a:solidFill>
                  <a:schemeClr val="tx1">
                    <a:lumMod val="95000"/>
                    <a:lumOff val="5000"/>
                  </a:schemeClr>
                </a:solidFill>
                <a:latin typeface="Andalus" pitchFamily="18" charset="-78"/>
                <a:cs typeface="Andalus" pitchFamily="18" charset="-78"/>
              </a:rPr>
              <a:t>         </a:t>
            </a:r>
            <a:r>
              <a:rPr lang="es-MX" sz="3000" dirty="0" smtClean="0">
                <a:solidFill>
                  <a:schemeClr val="tx1">
                    <a:lumMod val="95000"/>
                    <a:lumOff val="5000"/>
                  </a:schemeClr>
                </a:solidFill>
                <a:latin typeface="Andalus" pitchFamily="18" charset="-78"/>
                <a:cs typeface="Andalus" pitchFamily="18" charset="-78"/>
              </a:rPr>
              <a:t>mayor t</a:t>
            </a:r>
            <a:r>
              <a:rPr lang="es-MX" sz="3000" dirty="0">
                <a:solidFill>
                  <a:schemeClr val="tx1">
                    <a:lumMod val="95000"/>
                    <a:lumOff val="5000"/>
                  </a:schemeClr>
                </a:solidFill>
                <a:latin typeface="Andalus" pitchFamily="18" charset="-78"/>
                <a:cs typeface="Andalus" pitchFamily="18" charset="-78"/>
              </a:rPr>
              <a:t>.	</a:t>
            </a:r>
          </a:p>
          <a:p>
            <a:pPr algn="just">
              <a:spcBef>
                <a:spcPct val="20000"/>
              </a:spcBef>
              <a:buClr>
                <a:schemeClr val="hlink"/>
              </a:buClr>
              <a:defRPr/>
            </a:pPr>
            <a:r>
              <a:rPr lang="es-MX" sz="3000" dirty="0" smtClean="0">
                <a:solidFill>
                  <a:schemeClr val="tx1">
                    <a:lumMod val="95000"/>
                    <a:lumOff val="5000"/>
                  </a:schemeClr>
                </a:solidFill>
                <a:latin typeface="Andalus" pitchFamily="18" charset="-78"/>
                <a:cs typeface="Andalus" pitchFamily="18" charset="-78"/>
              </a:rPr>
              <a:t>La </a:t>
            </a:r>
            <a:r>
              <a:rPr lang="es-MX" sz="3000" dirty="0">
                <a:solidFill>
                  <a:schemeClr val="tx1">
                    <a:lumMod val="95000"/>
                    <a:lumOff val="5000"/>
                  </a:schemeClr>
                </a:solidFill>
                <a:latin typeface="Andalus" pitchFamily="18" charset="-78"/>
                <a:cs typeface="Andalus" pitchFamily="18" charset="-78"/>
              </a:rPr>
              <a:t>distancia es directamente proporcional al  </a:t>
            </a:r>
            <a:r>
              <a:rPr lang="es-MX" sz="3000" dirty="0" smtClean="0">
                <a:solidFill>
                  <a:schemeClr val="tx1">
                    <a:lumMod val="95000"/>
                    <a:lumOff val="5000"/>
                  </a:schemeClr>
                </a:solidFill>
                <a:latin typeface="Andalus" pitchFamily="18" charset="-78"/>
                <a:cs typeface="Andalus" pitchFamily="18" charset="-78"/>
              </a:rPr>
              <a:t>Ma. </a:t>
            </a:r>
            <a:endParaRPr lang="es-MX" sz="3000" dirty="0">
              <a:solidFill>
                <a:schemeClr val="tx1">
                  <a:lumMod val="95000"/>
                  <a:lumOff val="5000"/>
                </a:schemeClr>
              </a:solidFill>
              <a:latin typeface="Andalus" pitchFamily="18" charset="-78"/>
              <a:cs typeface="Andalus" pitchFamily="18" charset="-78"/>
            </a:endParaRPr>
          </a:p>
          <a:p>
            <a:pPr algn="just">
              <a:spcBef>
                <a:spcPct val="20000"/>
              </a:spcBef>
              <a:buClr>
                <a:schemeClr val="hlink"/>
              </a:buClr>
              <a:defRPr/>
            </a:pPr>
            <a:r>
              <a:rPr lang="es-MX" sz="3000" dirty="0" smtClean="0">
                <a:solidFill>
                  <a:schemeClr val="tx1">
                    <a:lumMod val="95000"/>
                    <a:lumOff val="5000"/>
                  </a:schemeClr>
                </a:solidFill>
                <a:latin typeface="Andalus" pitchFamily="18" charset="-78"/>
                <a:cs typeface="Andalus" pitchFamily="18" charset="-78"/>
              </a:rPr>
              <a:t>Esto </a:t>
            </a:r>
            <a:r>
              <a:rPr lang="es-MX" sz="3000" dirty="0">
                <a:solidFill>
                  <a:schemeClr val="tx1">
                    <a:lumMod val="95000"/>
                    <a:lumOff val="5000"/>
                  </a:schemeClr>
                </a:solidFill>
                <a:latin typeface="Andalus" pitchFamily="18" charset="-78"/>
                <a:cs typeface="Andalus" pitchFamily="18" charset="-78"/>
              </a:rPr>
              <a:t>quiere decir: A mayor distancia mayor </a:t>
            </a:r>
            <a:r>
              <a:rPr lang="es-MX" sz="3000" dirty="0" err="1" smtClean="0">
                <a:solidFill>
                  <a:schemeClr val="tx1">
                    <a:lumMod val="95000"/>
                    <a:lumOff val="5000"/>
                  </a:schemeClr>
                </a:solidFill>
                <a:latin typeface="Andalus" pitchFamily="18" charset="-78"/>
                <a:cs typeface="Andalus" pitchFamily="18" charset="-78"/>
              </a:rPr>
              <a:t>Ma</a:t>
            </a:r>
            <a:r>
              <a:rPr lang="es-MX" sz="3000" dirty="0" smtClean="0">
                <a:solidFill>
                  <a:schemeClr val="tx1">
                    <a:lumMod val="95000"/>
                    <a:lumOff val="5000"/>
                  </a:schemeClr>
                </a:solidFill>
                <a:latin typeface="Andalus" pitchFamily="18" charset="-78"/>
                <a:cs typeface="Andalus" pitchFamily="18" charset="-78"/>
              </a:rPr>
              <a:t> y </a:t>
            </a:r>
            <a:r>
              <a:rPr lang="es-MX" sz="3000" dirty="0">
                <a:solidFill>
                  <a:schemeClr val="tx1">
                    <a:lumMod val="95000"/>
                    <a:lumOff val="5000"/>
                  </a:schemeClr>
                </a:solidFill>
                <a:latin typeface="Andalus" pitchFamily="18" charset="-78"/>
                <a:cs typeface="Andalus" pitchFamily="18" charset="-78"/>
              </a:rPr>
              <a:t>viceversa</a:t>
            </a:r>
            <a:r>
              <a:rPr lang="es-MX" sz="3000" dirty="0" smtClean="0">
                <a:solidFill>
                  <a:schemeClr val="tx1">
                    <a:lumMod val="95000"/>
                    <a:lumOff val="5000"/>
                  </a:schemeClr>
                </a:solidFill>
                <a:latin typeface="Andalus" pitchFamily="18" charset="-78"/>
                <a:cs typeface="Andalus" pitchFamily="18" charset="-78"/>
              </a:rPr>
              <a:t>.</a:t>
            </a:r>
            <a:endParaRPr lang="es-MX" sz="3000" dirty="0">
              <a:solidFill>
                <a:schemeClr val="tx1">
                  <a:lumMod val="95000"/>
                  <a:lumOff val="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Text Box 4"/>
          <p:cNvSpPr txBox="1">
            <a:spLocks noChangeArrowheads="1"/>
          </p:cNvSpPr>
          <p:nvPr/>
        </p:nvSpPr>
        <p:spPr bwMode="auto">
          <a:xfrm>
            <a:off x="539750" y="333375"/>
            <a:ext cx="8135938" cy="5601533"/>
          </a:xfrm>
          <a:prstGeom prst="rect">
            <a:avLst/>
          </a:prstGeom>
          <a:noFill/>
          <a:ln w="12700" cap="sq">
            <a:noFill/>
            <a:miter lim="800000"/>
            <a:headEnd type="none" w="sm" len="sm"/>
            <a:tailEnd type="none" w="sm" len="sm"/>
          </a:ln>
          <a:effectLst/>
        </p:spPr>
        <p:txBody>
          <a:bodyPr>
            <a:spAutoFit/>
          </a:bodyPr>
          <a:lstStyle/>
          <a:p>
            <a:pPr algn="just">
              <a:lnSpc>
                <a:spcPct val="115000"/>
              </a:lnSpc>
              <a:spcBef>
                <a:spcPct val="20000"/>
              </a:spcBef>
              <a:buClr>
                <a:schemeClr val="tx2"/>
              </a:buClr>
              <a:buSzPct val="90000"/>
              <a:defRPr/>
            </a:pPr>
            <a:endParaRPr lang="es-MX" sz="3200" b="1" dirty="0">
              <a:solidFill>
                <a:schemeClr val="tx1">
                  <a:lumMod val="95000"/>
                  <a:lumOff val="5000"/>
                </a:schemeClr>
              </a:solidFill>
              <a:latin typeface="Monotype Corsiva" pitchFamily="66" charset="0"/>
              <a:ea typeface="PMingLiU" charset="-120"/>
            </a:endParaRPr>
          </a:p>
          <a:p>
            <a:pPr algn="just">
              <a:lnSpc>
                <a:spcPct val="115000"/>
              </a:lnSpc>
              <a:spcBef>
                <a:spcPct val="20000"/>
              </a:spcBef>
              <a:buClr>
                <a:schemeClr val="tx2"/>
              </a:buClr>
              <a:buSzPct val="90000"/>
              <a:defRPr/>
            </a:pPr>
            <a:r>
              <a:rPr lang="es-MX" sz="2800" dirty="0">
                <a:solidFill>
                  <a:schemeClr val="tx1">
                    <a:lumMod val="95000"/>
                    <a:lumOff val="5000"/>
                  </a:schemeClr>
                </a:solidFill>
                <a:latin typeface="Andalus" pitchFamily="18" charset="-78"/>
                <a:ea typeface="PMingLiU" charset="-120"/>
                <a:cs typeface="Andalus" pitchFamily="18" charset="-78"/>
              </a:rPr>
              <a:t> Es la diferencia de densidades entre áreas adyacentes de una imagen radiográfica.</a:t>
            </a:r>
          </a:p>
          <a:p>
            <a:pPr algn="just">
              <a:lnSpc>
                <a:spcPct val="115000"/>
              </a:lnSpc>
              <a:spcBef>
                <a:spcPct val="20000"/>
              </a:spcBef>
              <a:buClr>
                <a:schemeClr val="tx2"/>
              </a:buClr>
              <a:buSzPct val="90000"/>
              <a:defRPr/>
            </a:pPr>
            <a:r>
              <a:rPr lang="es-MX" sz="2800" dirty="0">
                <a:solidFill>
                  <a:schemeClr val="tx1">
                    <a:lumMod val="95000"/>
                    <a:lumOff val="5000"/>
                  </a:schemeClr>
                </a:solidFill>
                <a:latin typeface="Andalus" pitchFamily="18" charset="-78"/>
                <a:ea typeface="PMingLiU" charset="-120"/>
                <a:cs typeface="Andalus" pitchFamily="18" charset="-78"/>
              </a:rPr>
              <a:t> Cuando mayor es esta diferencia mayor será el contraste. </a:t>
            </a:r>
          </a:p>
          <a:p>
            <a:pPr algn="just">
              <a:lnSpc>
                <a:spcPct val="115000"/>
              </a:lnSpc>
              <a:spcBef>
                <a:spcPct val="20000"/>
              </a:spcBef>
              <a:buClr>
                <a:schemeClr val="tx2"/>
              </a:buClr>
              <a:buSzPct val="90000"/>
              <a:defRPr/>
            </a:pPr>
            <a:r>
              <a:rPr lang="es-MX" sz="2800" dirty="0">
                <a:solidFill>
                  <a:schemeClr val="tx1">
                    <a:lumMod val="95000"/>
                    <a:lumOff val="5000"/>
                  </a:schemeClr>
                </a:solidFill>
                <a:latin typeface="Andalus" pitchFamily="18" charset="-78"/>
                <a:ea typeface="PMingLiU" charset="-120"/>
                <a:cs typeface="Andalus" pitchFamily="18" charset="-78"/>
              </a:rPr>
              <a:t> A menor diferencia de densidades entre las áreas adyacentes menor contraste- </a:t>
            </a:r>
          </a:p>
          <a:p>
            <a:pPr algn="just">
              <a:lnSpc>
                <a:spcPct val="115000"/>
              </a:lnSpc>
              <a:spcBef>
                <a:spcPct val="20000"/>
              </a:spcBef>
              <a:buClr>
                <a:schemeClr val="tx2"/>
              </a:buClr>
              <a:buSzPct val="90000"/>
              <a:defRPr/>
            </a:pPr>
            <a:r>
              <a:rPr lang="es-MX" sz="2800" dirty="0">
                <a:solidFill>
                  <a:schemeClr val="tx1">
                    <a:lumMod val="95000"/>
                    <a:lumOff val="5000"/>
                  </a:schemeClr>
                </a:solidFill>
                <a:latin typeface="Andalus" pitchFamily="18" charset="-78"/>
                <a:ea typeface="PMingLiU" charset="-120"/>
                <a:cs typeface="Andalus" pitchFamily="18" charset="-78"/>
              </a:rPr>
              <a:t> El principal </a:t>
            </a:r>
            <a:r>
              <a:rPr lang="es-MX" sz="2800" dirty="0">
                <a:solidFill>
                  <a:schemeClr val="tx1">
                    <a:lumMod val="95000"/>
                    <a:lumOff val="5000"/>
                  </a:schemeClr>
                </a:solidFill>
                <a:latin typeface="Andalus" pitchFamily="18" charset="-78"/>
                <a:cs typeface="Andalus" pitchFamily="18" charset="-78"/>
              </a:rPr>
              <a:t> factor de control del contraste es el </a:t>
            </a:r>
            <a:r>
              <a:rPr lang="es-MX" sz="2800" dirty="0" err="1">
                <a:solidFill>
                  <a:schemeClr val="tx1">
                    <a:lumMod val="95000"/>
                    <a:lumOff val="5000"/>
                  </a:schemeClr>
                </a:solidFill>
                <a:latin typeface="Andalus" pitchFamily="18" charset="-78"/>
                <a:cs typeface="Andalus" pitchFamily="18" charset="-78"/>
              </a:rPr>
              <a:t>Kv.</a:t>
            </a:r>
            <a:endParaRPr lang="es-MX" sz="2800" dirty="0">
              <a:solidFill>
                <a:schemeClr val="tx1">
                  <a:lumMod val="95000"/>
                  <a:lumOff val="5000"/>
                </a:schemeClr>
              </a:solidFill>
              <a:latin typeface="Andalus" pitchFamily="18" charset="-78"/>
              <a:cs typeface="Andalus" pitchFamily="18" charset="-78"/>
            </a:endParaRPr>
          </a:p>
          <a:p>
            <a:pPr algn="just">
              <a:lnSpc>
                <a:spcPct val="115000"/>
              </a:lnSpc>
              <a:spcBef>
                <a:spcPct val="20000"/>
              </a:spcBef>
              <a:buClr>
                <a:schemeClr val="tx2"/>
              </a:buClr>
              <a:buSzPct val="90000"/>
              <a:defRPr/>
            </a:pPr>
            <a:r>
              <a:rPr lang="es-MX" sz="2800" dirty="0">
                <a:solidFill>
                  <a:schemeClr val="tx1">
                    <a:lumMod val="95000"/>
                    <a:lumOff val="5000"/>
                  </a:schemeClr>
                </a:solidFill>
                <a:latin typeface="Andalus" pitchFamily="18" charset="-78"/>
                <a:cs typeface="Andalus" pitchFamily="18" charset="-78"/>
              </a:rPr>
              <a:t> El Kv controla la energía o el poder de penetración  del Haz de Rayos X primario</a:t>
            </a:r>
            <a:r>
              <a:rPr lang="es-MX" sz="3200" dirty="0">
                <a:solidFill>
                  <a:schemeClr val="tx1">
                    <a:lumMod val="95000"/>
                    <a:lumOff val="5000"/>
                  </a:schemeClr>
                </a:solidFill>
                <a:latin typeface="Andalus" pitchFamily="18" charset="-78"/>
                <a:cs typeface="Andalus" pitchFamily="18" charset="-78"/>
              </a:rPr>
              <a:t>. </a:t>
            </a:r>
            <a:endParaRPr lang="es-ES" sz="3200" dirty="0">
              <a:solidFill>
                <a:schemeClr val="tx1">
                  <a:lumMod val="95000"/>
                  <a:lumOff val="5000"/>
                </a:schemeClr>
              </a:solidFill>
              <a:latin typeface="Andalus" pitchFamily="18" charset="-78"/>
              <a:cs typeface="Andalus" pitchFamily="18" charset="-78"/>
            </a:endParaRPr>
          </a:p>
        </p:txBody>
      </p:sp>
      <p:sp>
        <p:nvSpPr>
          <p:cNvPr id="343045" name="Text Box 5"/>
          <p:cNvSpPr txBox="1">
            <a:spLocks noChangeArrowheads="1"/>
          </p:cNvSpPr>
          <p:nvPr/>
        </p:nvSpPr>
        <p:spPr bwMode="auto">
          <a:xfrm>
            <a:off x="1908175" y="114300"/>
            <a:ext cx="5472113" cy="793750"/>
          </a:xfrm>
          <a:prstGeom prst="rect">
            <a:avLst/>
          </a:prstGeom>
          <a:noFill/>
          <a:ln w="9525">
            <a:noFill/>
            <a:miter lim="800000"/>
            <a:headEnd/>
            <a:tailEnd/>
          </a:ln>
          <a:effectLst/>
        </p:spPr>
        <p:txBody>
          <a:bodyPr>
            <a:spAutoFit/>
          </a:bodyPr>
          <a:lstStyle/>
          <a:p>
            <a:pPr algn="ctr">
              <a:spcBef>
                <a:spcPct val="50000"/>
              </a:spcBef>
              <a:defRPr/>
            </a:pPr>
            <a:r>
              <a:rPr lang="es-MX" sz="4600" dirty="0">
                <a:solidFill>
                  <a:schemeClr val="tx1">
                    <a:lumMod val="95000"/>
                    <a:lumOff val="5000"/>
                  </a:schemeClr>
                </a:solidFill>
                <a:effectLst>
                  <a:outerShdw blurRad="38100" dist="38100" dir="2700000" algn="tl">
                    <a:srgbClr val="FFFFFF"/>
                  </a:outerShdw>
                </a:effectLst>
                <a:latin typeface="Monotype Corsiva" pitchFamily="66" charset="0"/>
              </a:rPr>
              <a:t> </a:t>
            </a:r>
            <a:r>
              <a:rPr lang="es-MX" sz="4600" dirty="0">
                <a:solidFill>
                  <a:schemeClr val="tx1">
                    <a:lumMod val="95000"/>
                    <a:lumOff val="5000"/>
                  </a:schemeClr>
                </a:solidFill>
                <a:latin typeface="Andalus" pitchFamily="18" charset="-78"/>
                <a:cs typeface="Andalus" pitchFamily="18" charset="-78"/>
              </a:rPr>
              <a:t>Contraste </a:t>
            </a:r>
            <a:endParaRPr lang="es-ES" sz="4600" dirty="0">
              <a:solidFill>
                <a:schemeClr val="tx1">
                  <a:lumMod val="95000"/>
                  <a:lumOff val="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Text Box 4"/>
          <p:cNvSpPr txBox="1">
            <a:spLocks noChangeArrowheads="1"/>
          </p:cNvSpPr>
          <p:nvPr/>
        </p:nvSpPr>
        <p:spPr bwMode="auto">
          <a:xfrm>
            <a:off x="1043608" y="1916833"/>
            <a:ext cx="7255842" cy="4450449"/>
          </a:xfrm>
          <a:prstGeom prst="rect">
            <a:avLst/>
          </a:prstGeom>
          <a:noFill/>
          <a:ln w="12700" cap="sq">
            <a:noFill/>
            <a:miter lim="800000"/>
            <a:headEnd type="none" w="sm" len="sm"/>
            <a:tailEnd type="none" w="sm" len="sm"/>
          </a:ln>
          <a:effectLst/>
        </p:spPr>
        <p:txBody>
          <a:bodyPr wrap="square">
            <a:spAutoFit/>
          </a:bodyPr>
          <a:lstStyle/>
          <a:p>
            <a:pPr algn="just">
              <a:lnSpc>
                <a:spcPct val="115000"/>
              </a:lnSpc>
              <a:spcBef>
                <a:spcPct val="20000"/>
              </a:spcBef>
              <a:buClr>
                <a:schemeClr val="tx2"/>
              </a:buClr>
              <a:buSzPct val="90000"/>
              <a:buFont typeface="Symbol" pitchFamily="18" charset="2"/>
              <a:buNone/>
              <a:defRPr/>
            </a:pPr>
            <a:r>
              <a:rPr lang="es-MX" sz="3200" dirty="0">
                <a:solidFill>
                  <a:schemeClr val="tx1">
                    <a:lumMod val="95000"/>
                    <a:lumOff val="5000"/>
                  </a:schemeClr>
                </a:solidFill>
                <a:effectLst>
                  <a:outerShdw blurRad="38100" dist="38100" dir="2700000" algn="tl">
                    <a:srgbClr val="FFFFFF"/>
                  </a:outerShdw>
                </a:effectLst>
                <a:latin typeface="Andalus" pitchFamily="18" charset="-78"/>
                <a:ea typeface="PMingLiU" charset="-120"/>
                <a:cs typeface="Andalus" pitchFamily="18" charset="-78"/>
              </a:rPr>
              <a:t>Factores Primarios</a:t>
            </a:r>
          </a:p>
          <a:p>
            <a:pPr algn="just">
              <a:lnSpc>
                <a:spcPct val="115000"/>
              </a:lnSpc>
              <a:spcBef>
                <a:spcPct val="20000"/>
              </a:spcBef>
              <a:buClr>
                <a:schemeClr val="tx2"/>
              </a:buClr>
              <a:buSzPct val="90000"/>
              <a:buFont typeface="Symbol" pitchFamily="18" charset="2"/>
              <a:buNone/>
              <a:defRPr/>
            </a:pPr>
            <a:r>
              <a:rPr lang="es-MX" sz="3200" dirty="0">
                <a:solidFill>
                  <a:schemeClr val="tx1">
                    <a:lumMod val="95000"/>
                    <a:lumOff val="5000"/>
                  </a:schemeClr>
                </a:solidFill>
                <a:latin typeface="Andalus" pitchFamily="18" charset="-78"/>
                <a:ea typeface="PMingLiU" charset="-120"/>
                <a:cs typeface="Andalus" pitchFamily="18" charset="-78"/>
              </a:rPr>
              <a:t>Revelado, Kv, Tipos de </a:t>
            </a:r>
            <a:r>
              <a:rPr lang="es-MX" sz="3200" dirty="0" smtClean="0">
                <a:solidFill>
                  <a:schemeClr val="tx1">
                    <a:lumMod val="95000"/>
                    <a:lumOff val="5000"/>
                  </a:schemeClr>
                </a:solidFill>
                <a:latin typeface="Andalus" pitchFamily="18" charset="-78"/>
                <a:ea typeface="PMingLiU" charset="-120"/>
                <a:cs typeface="Andalus" pitchFamily="18" charset="-78"/>
              </a:rPr>
              <a:t>película, </a:t>
            </a:r>
            <a:r>
              <a:rPr lang="es-MX" sz="3200" dirty="0">
                <a:solidFill>
                  <a:schemeClr val="tx1">
                    <a:lumMod val="95000"/>
                    <a:lumOff val="5000"/>
                  </a:schemeClr>
                </a:solidFill>
                <a:latin typeface="Andalus" pitchFamily="18" charset="-78"/>
                <a:ea typeface="PMingLiU" charset="-120"/>
                <a:cs typeface="Andalus" pitchFamily="18" charset="-78"/>
              </a:rPr>
              <a:t>Patología de la estructura. </a:t>
            </a:r>
          </a:p>
          <a:p>
            <a:pPr algn="just">
              <a:lnSpc>
                <a:spcPct val="115000"/>
              </a:lnSpc>
              <a:spcBef>
                <a:spcPct val="20000"/>
              </a:spcBef>
              <a:buClr>
                <a:schemeClr val="tx2"/>
              </a:buClr>
              <a:buSzPct val="90000"/>
              <a:buFont typeface="Symbol" pitchFamily="18" charset="2"/>
              <a:buNone/>
              <a:defRPr/>
            </a:pPr>
            <a:r>
              <a:rPr lang="es-MX" sz="3200" dirty="0">
                <a:solidFill>
                  <a:schemeClr val="tx1">
                    <a:lumMod val="95000"/>
                    <a:lumOff val="5000"/>
                  </a:schemeClr>
                </a:solidFill>
                <a:effectLst>
                  <a:outerShdw blurRad="38100" dist="38100" dir="2700000" algn="tl">
                    <a:srgbClr val="FFFFFF"/>
                  </a:outerShdw>
                </a:effectLst>
                <a:latin typeface="Andalus" pitchFamily="18" charset="-78"/>
                <a:ea typeface="PMingLiU" charset="-120"/>
                <a:cs typeface="Andalus" pitchFamily="18" charset="-78"/>
              </a:rPr>
              <a:t>Factores Secundarios</a:t>
            </a:r>
          </a:p>
          <a:p>
            <a:pPr algn="just">
              <a:lnSpc>
                <a:spcPct val="115000"/>
              </a:lnSpc>
              <a:spcBef>
                <a:spcPct val="20000"/>
              </a:spcBef>
              <a:buClr>
                <a:schemeClr val="tx2"/>
              </a:buClr>
              <a:buSzPct val="90000"/>
              <a:buFont typeface="Symbol" pitchFamily="18" charset="2"/>
              <a:buNone/>
              <a:defRPr/>
            </a:pPr>
            <a:r>
              <a:rPr lang="es-MX" sz="3200" dirty="0">
                <a:solidFill>
                  <a:schemeClr val="tx1">
                    <a:lumMod val="95000"/>
                    <a:lumOff val="5000"/>
                  </a:schemeClr>
                </a:solidFill>
                <a:latin typeface="Andalus" pitchFamily="18" charset="-78"/>
                <a:ea typeface="PMingLiU" charset="-120"/>
                <a:cs typeface="Andalus" pitchFamily="18" charset="-78"/>
              </a:rPr>
              <a:t>Composición de pantallas, rejillas, filtros, colimadores </a:t>
            </a:r>
          </a:p>
          <a:p>
            <a:pPr algn="just">
              <a:lnSpc>
                <a:spcPct val="115000"/>
              </a:lnSpc>
              <a:spcBef>
                <a:spcPct val="20000"/>
              </a:spcBef>
              <a:buClr>
                <a:schemeClr val="tx2"/>
              </a:buClr>
              <a:buSzPct val="90000"/>
              <a:buFont typeface="Symbol" pitchFamily="18" charset="2"/>
              <a:buNone/>
              <a:defRPr/>
            </a:pPr>
            <a:endParaRPr lang="es-ES" sz="3200" dirty="0">
              <a:solidFill>
                <a:schemeClr val="tx1">
                  <a:lumMod val="95000"/>
                  <a:lumOff val="5000"/>
                </a:schemeClr>
              </a:solidFill>
              <a:latin typeface="Monotype Corsiva" pitchFamily="66" charset="0"/>
            </a:endParaRPr>
          </a:p>
        </p:txBody>
      </p:sp>
      <p:sp>
        <p:nvSpPr>
          <p:cNvPr id="332805" name="Text Box 5"/>
          <p:cNvSpPr txBox="1">
            <a:spLocks noChangeArrowheads="1"/>
          </p:cNvSpPr>
          <p:nvPr/>
        </p:nvSpPr>
        <p:spPr bwMode="auto">
          <a:xfrm>
            <a:off x="395536" y="1052513"/>
            <a:ext cx="7992814" cy="646331"/>
          </a:xfrm>
          <a:prstGeom prst="rect">
            <a:avLst/>
          </a:prstGeom>
          <a:noFill/>
          <a:ln w="12700" cap="sq">
            <a:noFill/>
            <a:miter lim="800000"/>
            <a:headEnd type="none" w="sm" len="sm"/>
            <a:tailEnd type="none" w="sm" len="sm"/>
          </a:ln>
          <a:effectLst/>
        </p:spPr>
        <p:txBody>
          <a:bodyPr wrap="square">
            <a:spAutoFit/>
          </a:bodyPr>
          <a:lstStyle/>
          <a:p>
            <a:pPr algn="ctr">
              <a:spcBef>
                <a:spcPct val="20000"/>
              </a:spcBef>
              <a:defRPr/>
            </a:pPr>
            <a:r>
              <a:rPr lang="es-MX" sz="3600" dirty="0">
                <a:solidFill>
                  <a:schemeClr val="tx1">
                    <a:lumMod val="95000"/>
                    <a:lumOff val="5000"/>
                  </a:schemeClr>
                </a:solidFill>
                <a:effectLst>
                  <a:outerShdw blurRad="38100" dist="38100" dir="2700000" algn="tl">
                    <a:srgbClr val="FFFFFF"/>
                  </a:outerShdw>
                </a:effectLst>
                <a:latin typeface="Andalus" pitchFamily="18" charset="-78"/>
                <a:ea typeface="PMingLiU" charset="-120"/>
                <a:cs typeface="Andalus" pitchFamily="18" charset="-78"/>
              </a:rPr>
              <a:t>Factores que influyen a la Densidad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ChangeArrowheads="1"/>
          </p:cNvSpPr>
          <p:nvPr/>
        </p:nvSpPr>
        <p:spPr bwMode="auto">
          <a:xfrm>
            <a:off x="685800" y="765175"/>
            <a:ext cx="7772400" cy="1150938"/>
          </a:xfrm>
          <a:prstGeom prst="rect">
            <a:avLst/>
          </a:prstGeom>
          <a:noFill/>
          <a:ln w="9525">
            <a:noFill/>
            <a:miter lim="800000"/>
            <a:headEnd/>
            <a:tailEnd/>
          </a:ln>
          <a:effectLst/>
        </p:spPr>
        <p:txBody>
          <a:bodyPr anchor="ctr"/>
          <a:lstStyle/>
          <a:p>
            <a:pPr algn="ctr">
              <a:defRPr/>
            </a:pPr>
            <a:r>
              <a:rPr lang="es-ES" sz="3600" dirty="0">
                <a:solidFill>
                  <a:schemeClr val="tx1">
                    <a:lumMod val="95000"/>
                    <a:lumOff val="5000"/>
                  </a:schemeClr>
                </a:solidFill>
                <a:latin typeface="Andalus" pitchFamily="18" charset="-78"/>
                <a:cs typeface="Andalus" pitchFamily="18" charset="-78"/>
              </a:rPr>
              <a:t>GENERACION DE LOS RAYOS X</a:t>
            </a:r>
          </a:p>
        </p:txBody>
      </p:sp>
      <p:sp>
        <p:nvSpPr>
          <p:cNvPr id="243717" name="Rectangle 5"/>
          <p:cNvSpPr>
            <a:spLocks noChangeArrowheads="1"/>
          </p:cNvSpPr>
          <p:nvPr/>
        </p:nvSpPr>
        <p:spPr bwMode="auto">
          <a:xfrm>
            <a:off x="723900" y="1484313"/>
            <a:ext cx="7989888" cy="5018087"/>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En los tubos de </a:t>
            </a:r>
            <a:r>
              <a:rPr lang="es-ES" sz="3200" dirty="0" err="1">
                <a:solidFill>
                  <a:schemeClr val="tx1">
                    <a:lumMod val="95000"/>
                    <a:lumOff val="5000"/>
                  </a:schemeClr>
                </a:solidFill>
                <a:latin typeface="Andalus" pitchFamily="18" charset="-78"/>
                <a:cs typeface="Andalus" pitchFamily="18" charset="-78"/>
              </a:rPr>
              <a:t>Coolidge</a:t>
            </a:r>
            <a:r>
              <a:rPr lang="es-ES" sz="3200" dirty="0">
                <a:solidFill>
                  <a:schemeClr val="tx1">
                    <a:lumMod val="95000"/>
                    <a:lumOff val="5000"/>
                  </a:schemeClr>
                </a:solidFill>
                <a:latin typeface="Andalus" pitchFamily="18" charset="-78"/>
                <a:cs typeface="Andalus" pitchFamily="18" charset="-78"/>
              </a:rPr>
              <a:t> al vació, y cuyos electrodos son de Tungsteno, se hace pasar corriente de bajo voltaje.</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El </a:t>
            </a:r>
            <a:r>
              <a:rPr lang="es-ES" sz="3200" dirty="0" err="1">
                <a:solidFill>
                  <a:schemeClr val="tx1">
                    <a:lumMod val="95000"/>
                    <a:lumOff val="5000"/>
                  </a:schemeClr>
                </a:solidFill>
                <a:latin typeface="Andalus" pitchFamily="18" charset="-78"/>
                <a:cs typeface="Andalus" pitchFamily="18" charset="-78"/>
              </a:rPr>
              <a:t>catodo</a:t>
            </a:r>
            <a:r>
              <a:rPr lang="es-ES" sz="3200" dirty="0">
                <a:solidFill>
                  <a:schemeClr val="tx1">
                    <a:lumMod val="95000"/>
                    <a:lumOff val="5000"/>
                  </a:schemeClr>
                </a:solidFill>
                <a:latin typeface="Andalus" pitchFamily="18" charset="-78"/>
                <a:cs typeface="Andalus" pitchFamily="18" charset="-78"/>
              </a:rPr>
              <a:t> (-) esta formado por un filamento en espiral  que se pone incandescente y emite electrones (-) rayos catódicos, los cuales adquieren enorme velocidad al aplicar una diferencia de potencial entre ambos electrodos.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052513"/>
            <a:ext cx="6913389" cy="6149376"/>
          </a:xfrm>
          <a:prstGeom prst="rect">
            <a:avLst/>
          </a:prstGeom>
        </p:spPr>
        <p:txBody>
          <a:bodyPr wrap="square">
            <a:spAutoFit/>
          </a:bodyPr>
          <a:lstStyle/>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Los electrones </a:t>
            </a:r>
            <a:r>
              <a:rPr lang="es-ES" sz="3200" dirty="0">
                <a:solidFill>
                  <a:schemeClr val="tx1">
                    <a:lumMod val="95000"/>
                    <a:lumOff val="5000"/>
                  </a:schemeClr>
                </a:solidFill>
                <a:latin typeface="Andalus" pitchFamily="18" charset="-78"/>
                <a:cs typeface="Andalus" pitchFamily="18" charset="-78"/>
              </a:rPr>
              <a:t>al chocar violentamente con el anticátodo le transmiten la energía cinética o movimiento que llevan, la que es absorbida por los átomos del anticátodo, los cuales entran en intensa vibración y sus electrones cambian de orbita colocando un campo eléctrico y otro magnético es decir ondas electromagnéticas.</a:t>
            </a:r>
          </a:p>
          <a:p>
            <a:pPr marL="342900" indent="-342900" algn="just">
              <a:lnSpc>
                <a:spcPct val="90000"/>
              </a:lnSpc>
              <a:spcBef>
                <a:spcPct val="20000"/>
              </a:spcBef>
              <a:buClr>
                <a:schemeClr val="accent1"/>
              </a:buClr>
              <a:defRPr/>
            </a:pPr>
            <a:endParaRPr lang="es-ES" sz="3200" dirty="0">
              <a:solidFill>
                <a:schemeClr val="tx1">
                  <a:lumMod val="95000"/>
                  <a:lumOff val="5000"/>
                </a:schemeClr>
              </a:solidFill>
              <a:latin typeface="Monotype Corsiva" pitchFamily="66" charset="0"/>
            </a:endParaRPr>
          </a:p>
          <a:p>
            <a:pPr marL="342900" indent="-342900" algn="just">
              <a:lnSpc>
                <a:spcPct val="90000"/>
              </a:lnSpc>
              <a:spcBef>
                <a:spcPct val="20000"/>
              </a:spcBef>
              <a:buClr>
                <a:schemeClr val="accent1"/>
              </a:buClr>
              <a:defRPr/>
            </a:pPr>
            <a:endParaRPr lang="es-ES" sz="3200" dirty="0">
              <a:solidFill>
                <a:schemeClr val="tx1">
                  <a:lumMod val="95000"/>
                  <a:lumOff val="5000"/>
                </a:schemeClr>
              </a:solidFill>
              <a:latin typeface="Monotype Corsiva" pitchFamily="66" charset="0"/>
            </a:endParaRPr>
          </a:p>
          <a:p>
            <a:pPr marL="342900" indent="-342900" algn="just">
              <a:lnSpc>
                <a:spcPct val="90000"/>
              </a:lnSpc>
              <a:spcBef>
                <a:spcPct val="20000"/>
              </a:spcBef>
              <a:buClr>
                <a:schemeClr val="accent1"/>
              </a:buClr>
              <a:defRPr/>
            </a:pPr>
            <a:endParaRPr lang="es-ES" sz="3200"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EL TUBO DE RAYOS X</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756" t="58810" r="52205" b="11674"/>
          <a:stretch>
            <a:fillRect/>
          </a:stretch>
        </p:blipFill>
        <p:spPr bwMode="auto">
          <a:xfrm>
            <a:off x="2428860" y="1785926"/>
            <a:ext cx="4214842" cy="3521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EL TUBO DE RAYOS X. CORAZA DEL TUBO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3616" t="61792" r="12521" b="11674"/>
          <a:stretch>
            <a:fillRect/>
          </a:stretch>
        </p:blipFill>
        <p:spPr bwMode="auto">
          <a:xfrm>
            <a:off x="1928794" y="1590835"/>
            <a:ext cx="4707495" cy="3711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EL TUBO DE RAYOS X. CORAZA DEL TUBO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60903" t="31882" r="13309" b="44273"/>
          <a:stretch>
            <a:fillRect/>
          </a:stretch>
        </p:blipFill>
        <p:spPr bwMode="auto">
          <a:xfrm>
            <a:off x="2357422" y="1785926"/>
            <a:ext cx="4678358"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EL TUBO DE RAYOS X. CORAZA DEL TUBO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20396" t="31908" r="52205" b="44493"/>
          <a:stretch>
            <a:fillRect/>
          </a:stretch>
        </p:blipFill>
        <p:spPr bwMode="auto">
          <a:xfrm>
            <a:off x="2071670" y="1785926"/>
            <a:ext cx="4804054" cy="4214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45719"/>
          </a:xfrm>
        </p:spPr>
        <p:txBody>
          <a:bodyPr/>
          <a:lstStyle/>
          <a:p>
            <a:endParaRPr lang="es-ES" dirty="0"/>
          </a:p>
        </p:txBody>
      </p:sp>
      <p:sp>
        <p:nvSpPr>
          <p:cNvPr id="3" name="2 Marcador de contenido"/>
          <p:cNvSpPr>
            <a:spLocks noGrp="1"/>
          </p:cNvSpPr>
          <p:nvPr>
            <p:ph idx="1"/>
          </p:nvPr>
        </p:nvSpPr>
        <p:spPr>
          <a:xfrm>
            <a:off x="914400" y="1500174"/>
            <a:ext cx="7772400" cy="4855386"/>
          </a:xfrm>
        </p:spPr>
        <p:txBody>
          <a:bodyPr>
            <a:normAutofit/>
          </a:bodyPr>
          <a:lstStyle/>
          <a:p>
            <a:pPr>
              <a:buNone/>
            </a:pPr>
            <a:r>
              <a:rPr lang="es-ES" sz="3200" dirty="0" smtClean="0">
                <a:latin typeface="Andalus" pitchFamily="18" charset="-78"/>
                <a:cs typeface="Andalus" pitchFamily="18" charset="-78"/>
              </a:rPr>
              <a:t>    Roentgen cuando </a:t>
            </a:r>
            <a:r>
              <a:rPr lang="es-ES" sz="3200" dirty="0" err="1" smtClean="0">
                <a:latin typeface="Andalus" pitchFamily="18" charset="-78"/>
                <a:cs typeface="Andalus" pitchFamily="18" charset="-78"/>
              </a:rPr>
              <a:t>descubrio</a:t>
            </a:r>
            <a:r>
              <a:rPr lang="es-ES" sz="3200" dirty="0" smtClean="0">
                <a:latin typeface="Andalus" pitchFamily="18" charset="-78"/>
                <a:cs typeface="Andalus" pitchFamily="18" charset="-78"/>
              </a:rPr>
              <a:t> los RAYOS X</a:t>
            </a:r>
          </a:p>
          <a:p>
            <a:pPr>
              <a:buNone/>
            </a:pPr>
            <a:r>
              <a:rPr lang="es-ES" sz="3200" dirty="0" smtClean="0">
                <a:latin typeface="Andalus" pitchFamily="18" charset="-78"/>
                <a:cs typeface="Andalus" pitchFamily="18" charset="-78"/>
              </a:rPr>
              <a:t>    estudiaba los efectos de los rayos catódicos, ya descritos por </a:t>
            </a:r>
            <a:r>
              <a:rPr lang="es-ES" sz="3200" dirty="0" err="1" smtClean="0">
                <a:latin typeface="Andalus" pitchFamily="18" charset="-78"/>
                <a:cs typeface="Andalus" pitchFamily="18" charset="-78"/>
              </a:rPr>
              <a:t>Philipp</a:t>
            </a:r>
            <a:r>
              <a:rPr lang="es-ES" sz="3200" dirty="0" smtClean="0">
                <a:latin typeface="Andalus" pitchFamily="18" charset="-78"/>
                <a:cs typeface="Andalus" pitchFamily="18" charset="-78"/>
              </a:rPr>
              <a:t> </a:t>
            </a:r>
            <a:r>
              <a:rPr lang="es-ES" sz="3200" dirty="0" err="1" smtClean="0">
                <a:latin typeface="Andalus" pitchFamily="18" charset="-78"/>
                <a:cs typeface="Andalus" pitchFamily="18" charset="-78"/>
              </a:rPr>
              <a:t>Lenard</a:t>
            </a:r>
            <a:r>
              <a:rPr lang="es-ES" sz="3200" dirty="0" smtClean="0">
                <a:latin typeface="Andalus" pitchFamily="18" charset="-78"/>
                <a:cs typeface="Andalus" pitchFamily="18" charset="-78"/>
              </a:rPr>
              <a:t>.</a:t>
            </a:r>
            <a:br>
              <a:rPr lang="es-ES" sz="3200" dirty="0" smtClean="0">
                <a:latin typeface="Andalus" pitchFamily="18" charset="-78"/>
                <a:cs typeface="Andalus" pitchFamily="18" charset="-78"/>
              </a:rPr>
            </a:br>
            <a:r>
              <a:rPr lang="es-ES" sz="3200" dirty="0" smtClean="0">
                <a:latin typeface="Andalus" pitchFamily="18" charset="-78"/>
                <a:cs typeface="Andalus" pitchFamily="18" charset="-78"/>
              </a:rPr>
              <a:t>Estos rayos invisibles eran capaces de producir luz al chocar con algunas</a:t>
            </a:r>
            <a:br>
              <a:rPr lang="es-ES" sz="3200" dirty="0" smtClean="0">
                <a:latin typeface="Andalus" pitchFamily="18" charset="-78"/>
                <a:cs typeface="Andalus" pitchFamily="18" charset="-78"/>
              </a:rPr>
            </a:br>
            <a:r>
              <a:rPr lang="es-ES" sz="3200" dirty="0" smtClean="0">
                <a:latin typeface="Andalus" pitchFamily="18" charset="-78"/>
                <a:cs typeface="Andalus" pitchFamily="18" charset="-78"/>
              </a:rPr>
              <a:t>sustancias, fenómeno conocido como fluorescencia.</a:t>
            </a:r>
            <a:endParaRPr lang="es-ES" sz="3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FORMACION DE LA IMAGEN  RADIOLOGICA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403" t="61764" r="52205" b="12555"/>
          <a:stretch>
            <a:fillRect/>
          </a:stretch>
        </p:blipFill>
        <p:spPr bwMode="auto">
          <a:xfrm>
            <a:off x="1857356" y="1500174"/>
            <a:ext cx="5643602"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FORMACION DE LA IMAGEN RADIOLOGICA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3792" t="62523" r="12346" b="12335"/>
          <a:stretch>
            <a:fillRect/>
          </a:stretch>
        </p:blipFill>
        <p:spPr bwMode="auto">
          <a:xfrm>
            <a:off x="1643042" y="1428736"/>
            <a:ext cx="5364030"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FORMACION DE LA IMAGEN RADIOLOGICA</a:t>
            </a:r>
            <a:endParaRPr lang="es-ES" sz="3200" dirty="0">
              <a:latin typeface="Andalus" pitchFamily="18" charset="-78"/>
              <a:cs typeface="Andalus" pitchFamily="18" charset="-78"/>
            </a:endParaRPr>
          </a:p>
        </p:txBody>
      </p:sp>
      <p:sp>
        <p:nvSpPr>
          <p:cNvPr id="3" name="2 Marcador de contenido"/>
          <p:cNvSpPr>
            <a:spLocks noGrp="1"/>
          </p:cNvSpPr>
          <p:nvPr>
            <p:ph idx="1"/>
          </p:nvPr>
        </p:nvSpPr>
        <p:spPr>
          <a:xfrm>
            <a:off x="2357422" y="1600200"/>
            <a:ext cx="6329378" cy="4525963"/>
          </a:xfrm>
        </p:spPr>
        <p:txBody>
          <a:bodyPr>
            <a:normAutofit/>
          </a:bodyPr>
          <a:lstStyle/>
          <a:p>
            <a:pPr>
              <a:buNone/>
            </a:pPr>
            <a:r>
              <a:rPr lang="es-ES" sz="2800" dirty="0" smtClean="0">
                <a:latin typeface="Andalus" pitchFamily="18" charset="-78"/>
                <a:cs typeface="Andalus" pitchFamily="18" charset="-78"/>
              </a:rPr>
              <a:t>DENSIDADES BASICAS :</a:t>
            </a:r>
          </a:p>
          <a:p>
            <a:pPr>
              <a:buNone/>
            </a:pPr>
            <a:endParaRPr lang="es-ES" sz="2800" dirty="0">
              <a:latin typeface="Andalus" pitchFamily="18" charset="-78"/>
              <a:cs typeface="Andalus" pitchFamily="18" charset="-78"/>
            </a:endParaRPr>
          </a:p>
          <a:p>
            <a:pPr>
              <a:buFontTx/>
              <a:buChar char="-"/>
            </a:pPr>
            <a:r>
              <a:rPr lang="es-ES" sz="2800" dirty="0" smtClean="0">
                <a:latin typeface="Andalus" pitchFamily="18" charset="-78"/>
                <a:cs typeface="Andalus" pitchFamily="18" charset="-78"/>
              </a:rPr>
              <a:t>AIRE</a:t>
            </a:r>
          </a:p>
          <a:p>
            <a:pPr>
              <a:buFontTx/>
              <a:buChar char="-"/>
            </a:pPr>
            <a:r>
              <a:rPr lang="es-ES" sz="2800" dirty="0" smtClean="0">
                <a:latin typeface="Andalus" pitchFamily="18" charset="-78"/>
                <a:cs typeface="Andalus" pitchFamily="18" charset="-78"/>
              </a:rPr>
              <a:t>GRASA</a:t>
            </a:r>
          </a:p>
          <a:p>
            <a:pPr>
              <a:buFontTx/>
              <a:buChar char="-"/>
            </a:pPr>
            <a:r>
              <a:rPr lang="es-ES" sz="2800" dirty="0" smtClean="0">
                <a:latin typeface="Andalus" pitchFamily="18" charset="-78"/>
                <a:cs typeface="Andalus" pitchFamily="18" charset="-78"/>
              </a:rPr>
              <a:t>AGUA</a:t>
            </a:r>
          </a:p>
          <a:p>
            <a:pPr>
              <a:buFontTx/>
              <a:buChar char="-"/>
            </a:pPr>
            <a:r>
              <a:rPr lang="es-ES" sz="2800" dirty="0" smtClean="0">
                <a:latin typeface="Andalus" pitchFamily="18" charset="-78"/>
                <a:cs typeface="Andalus" pitchFamily="18" charset="-78"/>
              </a:rPr>
              <a:t>CALCIO (HUESO)</a:t>
            </a:r>
          </a:p>
          <a:p>
            <a:pPr>
              <a:buFontTx/>
              <a:buChar char="-"/>
            </a:pPr>
            <a:r>
              <a:rPr lang="es-ES" sz="2800" dirty="0" smtClean="0">
                <a:latin typeface="Andalus" pitchFamily="18" charset="-78"/>
                <a:cs typeface="Andalus" pitchFamily="18" charset="-78"/>
              </a:rPr>
              <a:t>METAL</a:t>
            </a:r>
            <a:endParaRPr lang="es-ES"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DENSIDADES BASICAS</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61707" t="26775" r="19909" b="45662"/>
          <a:stretch>
            <a:fillRect/>
          </a:stretch>
        </p:blipFill>
        <p:spPr bwMode="auto">
          <a:xfrm>
            <a:off x="2714612" y="1643050"/>
            <a:ext cx="2928958"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DENSIDADES BASICAS</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22668" t="13229" r="61293" b="59563"/>
          <a:stretch>
            <a:fillRect/>
          </a:stretch>
        </p:blipFill>
        <p:spPr bwMode="auto">
          <a:xfrm>
            <a:off x="3286116" y="2000240"/>
            <a:ext cx="242889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EQUIPOS E INSTALACIONES DE RAYOS X</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3792" t="15719" r="12521" b="58810"/>
          <a:stretch>
            <a:fillRect/>
          </a:stretch>
        </p:blipFill>
        <p:spPr bwMode="auto">
          <a:xfrm>
            <a:off x="2000232" y="1596443"/>
            <a:ext cx="4714908" cy="3673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EQUIPOS E INSTALACIONES DE RAYOS X</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7420" t="18040" r="57892" b="61488"/>
          <a:stretch>
            <a:fillRect/>
          </a:stretch>
        </p:blipFill>
        <p:spPr bwMode="auto">
          <a:xfrm>
            <a:off x="2428859" y="1928802"/>
            <a:ext cx="4167217"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EQUIPOS E INSTALACIONES DE RAYOS X</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9092" t="15609" r="11993" b="59304"/>
          <a:stretch>
            <a:fillRect/>
          </a:stretch>
        </p:blipFill>
        <p:spPr bwMode="auto">
          <a:xfrm>
            <a:off x="2214545" y="1797624"/>
            <a:ext cx="4733317" cy="363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EQUIPOS DE RAYOS X</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7973" t="64314" r="51852" b="11894"/>
          <a:stretch>
            <a:fillRect/>
          </a:stretch>
        </p:blipFill>
        <p:spPr bwMode="auto">
          <a:xfrm>
            <a:off x="2071671" y="1857364"/>
            <a:ext cx="5265734"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EQUIPOS DE RAYOS X</a:t>
            </a:r>
            <a:endParaRPr lang="es-ES" sz="3200" dirty="0">
              <a:latin typeface="Andalus" pitchFamily="18" charset="-78"/>
              <a:cs typeface="Andalus" pitchFamily="18" charset="-78"/>
            </a:endParaRPr>
          </a:p>
        </p:txBody>
      </p:sp>
      <p:pic>
        <p:nvPicPr>
          <p:cNvPr id="4" name="4 Imagen"/>
          <p:cNvPicPr>
            <a:picLocks noGrp="1" noChangeAspect="1" noChangeArrowheads="1"/>
          </p:cNvPicPr>
          <p:nvPr>
            <p:ph idx="1"/>
          </p:nvPr>
        </p:nvPicPr>
        <p:blipFill>
          <a:blip r:embed="rId2" cstate="print"/>
          <a:srcRect l="58578" t="64741" r="11993" b="11674"/>
          <a:stretch>
            <a:fillRect/>
          </a:stretch>
        </p:blipFill>
        <p:spPr bwMode="auto">
          <a:xfrm>
            <a:off x="1413018" y="1714488"/>
            <a:ext cx="5876294"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836712"/>
            <a:ext cx="7772400" cy="936104"/>
          </a:xfrm>
        </p:spPr>
        <p:txBody>
          <a:bodyPr>
            <a:normAutofit/>
          </a:bodyPr>
          <a:lstStyle/>
          <a:p>
            <a:r>
              <a:rPr lang="es-ES" sz="3200" dirty="0" smtClean="0">
                <a:latin typeface="Andalus" pitchFamily="18" charset="-78"/>
                <a:cs typeface="Andalus" pitchFamily="18" charset="-78"/>
              </a:rPr>
              <a:t>     HISTORIA DEL RADIODIAGNOSTICO</a:t>
            </a:r>
            <a:endParaRPr lang="es-ES" sz="3200" dirty="0">
              <a:latin typeface="Andalus" pitchFamily="18" charset="-78"/>
              <a:cs typeface="Andalus" pitchFamily="18" charset="-78"/>
            </a:endParaRPr>
          </a:p>
        </p:txBody>
      </p:sp>
      <p:sp>
        <p:nvSpPr>
          <p:cNvPr id="3" name="2 Marcador de contenido"/>
          <p:cNvSpPr>
            <a:spLocks noGrp="1"/>
          </p:cNvSpPr>
          <p:nvPr>
            <p:ph idx="1"/>
          </p:nvPr>
        </p:nvSpPr>
        <p:spPr>
          <a:xfrm>
            <a:off x="2000232" y="1484784"/>
            <a:ext cx="6686568" cy="4641379"/>
          </a:xfrm>
        </p:spPr>
        <p:txBody>
          <a:bodyPr/>
          <a:lstStyle/>
          <a:p>
            <a:pPr marL="514350" indent="-514350">
              <a:buNone/>
            </a:pPr>
            <a:r>
              <a:rPr lang="es-ES" sz="2400" dirty="0" smtClean="0">
                <a:latin typeface="Andalus" pitchFamily="18" charset="-78"/>
                <a:cs typeface="Andalus" pitchFamily="18" charset="-78"/>
              </a:rPr>
              <a:t> </a:t>
            </a:r>
          </a:p>
          <a:p>
            <a:pPr marL="514350" indent="-514350">
              <a:buNone/>
            </a:pPr>
            <a:r>
              <a:rPr lang="es-ES" sz="2400" dirty="0" smtClean="0">
                <a:latin typeface="Andalus" pitchFamily="18" charset="-78"/>
                <a:cs typeface="Andalus" pitchFamily="18" charset="-78"/>
              </a:rPr>
              <a:t>1895    Descubrimiento de los rayos x</a:t>
            </a:r>
          </a:p>
          <a:p>
            <a:pPr marL="514350" indent="-514350">
              <a:buNone/>
            </a:pPr>
            <a:r>
              <a:rPr lang="es-ES" sz="2400" dirty="0" smtClean="0">
                <a:latin typeface="Andalus" pitchFamily="18" charset="-78"/>
                <a:cs typeface="Andalus" pitchFamily="18" charset="-78"/>
              </a:rPr>
              <a:t>1895    Radioscopias y </a:t>
            </a:r>
            <a:r>
              <a:rPr lang="es-ES" sz="2400" dirty="0" err="1" smtClean="0">
                <a:latin typeface="Andalus" pitchFamily="18" charset="-78"/>
                <a:cs typeface="Andalus" pitchFamily="18" charset="-78"/>
              </a:rPr>
              <a:t>Radiografias</a:t>
            </a:r>
            <a:endParaRPr lang="es-ES" sz="2400" dirty="0" smtClean="0">
              <a:latin typeface="Andalus" pitchFamily="18" charset="-78"/>
              <a:cs typeface="Andalus" pitchFamily="18" charset="-78"/>
            </a:endParaRPr>
          </a:p>
          <a:p>
            <a:pPr marL="514350" indent="-514350">
              <a:buNone/>
            </a:pPr>
            <a:r>
              <a:rPr lang="es-ES" sz="2400" dirty="0" smtClean="0">
                <a:latin typeface="Andalus" pitchFamily="18" charset="-78"/>
                <a:cs typeface="Andalus" pitchFamily="18" charset="-78"/>
              </a:rPr>
              <a:t>1896   Medios de contraste : Bismuto y </a:t>
            </a:r>
          </a:p>
          <a:p>
            <a:pPr marL="514350" indent="-514350">
              <a:buNone/>
            </a:pPr>
            <a:r>
              <a:rPr lang="es-ES" sz="2400" dirty="0" smtClean="0">
                <a:latin typeface="Andalus" pitchFamily="18" charset="-78"/>
                <a:cs typeface="Andalus" pitchFamily="18" charset="-78"/>
              </a:rPr>
              <a:t>             Bario (Estomago y Vejiga)</a:t>
            </a:r>
          </a:p>
          <a:p>
            <a:pPr marL="514350" indent="-514350">
              <a:buNone/>
            </a:pPr>
            <a:r>
              <a:rPr lang="es-ES" sz="2400" dirty="0" smtClean="0">
                <a:latin typeface="Andalus" pitchFamily="18" charset="-78"/>
                <a:cs typeface="Andalus" pitchFamily="18" charset="-78"/>
              </a:rPr>
              <a:t>1910    </a:t>
            </a:r>
            <a:r>
              <a:rPr lang="es-ES" sz="2400" dirty="0" err="1" smtClean="0">
                <a:latin typeface="Andalus" pitchFamily="18" charset="-78"/>
                <a:cs typeface="Andalus" pitchFamily="18" charset="-78"/>
              </a:rPr>
              <a:t>Cateteres</a:t>
            </a:r>
            <a:r>
              <a:rPr lang="es-ES" sz="2400" dirty="0" smtClean="0">
                <a:latin typeface="Andalus" pitchFamily="18" charset="-78"/>
                <a:cs typeface="Andalus" pitchFamily="18" charset="-78"/>
              </a:rPr>
              <a:t> </a:t>
            </a:r>
            <a:r>
              <a:rPr lang="es-ES" sz="2400" dirty="0" err="1" smtClean="0">
                <a:latin typeface="Andalus" pitchFamily="18" charset="-78"/>
                <a:cs typeface="Andalus" pitchFamily="18" charset="-78"/>
              </a:rPr>
              <a:t>matalicos</a:t>
            </a:r>
            <a:r>
              <a:rPr lang="es-ES" sz="2400" dirty="0" smtClean="0">
                <a:latin typeface="Andalus" pitchFamily="18" charset="-78"/>
                <a:cs typeface="Andalus" pitchFamily="18" charset="-78"/>
              </a:rPr>
              <a:t> y sales de yodo :              	</a:t>
            </a:r>
            <a:r>
              <a:rPr lang="es-ES" sz="2400" dirty="0" err="1" smtClean="0">
                <a:latin typeface="Andalus" pitchFamily="18" charset="-78"/>
                <a:cs typeface="Andalus" pitchFamily="18" charset="-78"/>
              </a:rPr>
              <a:t>histerosalpingografia</a:t>
            </a:r>
            <a:endParaRPr lang="es-ES" sz="2400" dirty="0" smtClean="0">
              <a:latin typeface="Andalus" pitchFamily="18" charset="-78"/>
              <a:cs typeface="Andalus" pitchFamily="18" charset="-78"/>
            </a:endParaRPr>
          </a:p>
          <a:p>
            <a:pPr marL="514350" indent="-514350">
              <a:buNone/>
            </a:pPr>
            <a:r>
              <a:rPr lang="es-ES" sz="2400" dirty="0" smtClean="0">
                <a:latin typeface="Andalus" pitchFamily="18" charset="-78"/>
                <a:cs typeface="Andalus" pitchFamily="18" charset="-78"/>
              </a:rPr>
              <a:t>1918    Aire en </a:t>
            </a:r>
            <a:r>
              <a:rPr lang="es-ES" sz="2400" dirty="0" err="1" smtClean="0">
                <a:latin typeface="Andalus" pitchFamily="18" charset="-78"/>
                <a:cs typeface="Andalus" pitchFamily="18" charset="-78"/>
              </a:rPr>
              <a:t>ventriculos</a:t>
            </a:r>
            <a:r>
              <a:rPr lang="es-ES" sz="2400" dirty="0" smtClean="0">
                <a:latin typeface="Andalus" pitchFamily="18" charset="-78"/>
                <a:cs typeface="Andalus" pitchFamily="18" charset="-78"/>
              </a:rPr>
              <a:t> (</a:t>
            </a:r>
            <a:r>
              <a:rPr lang="es-ES" sz="2400" dirty="0" err="1" smtClean="0">
                <a:latin typeface="Andalus" pitchFamily="18" charset="-78"/>
                <a:cs typeface="Andalus" pitchFamily="18" charset="-78"/>
              </a:rPr>
              <a:t>Dandy</a:t>
            </a:r>
            <a:r>
              <a:rPr lang="es-ES" sz="2400" dirty="0" smtClean="0">
                <a:latin typeface="Andalus" pitchFamily="18" charset="-78"/>
                <a:cs typeface="Andalus" pitchFamily="18" charset="-78"/>
              </a:rPr>
              <a:t>)</a:t>
            </a:r>
          </a:p>
          <a:p>
            <a:pPr marL="514350" indent="-514350">
              <a:buNone/>
            </a:pPr>
            <a:r>
              <a:rPr lang="es-ES" sz="2400" dirty="0">
                <a:latin typeface="Andalus" pitchFamily="18" charset="-78"/>
                <a:cs typeface="Andalus" pitchFamily="18" charset="-78"/>
              </a:rPr>
              <a:t> </a:t>
            </a:r>
            <a:r>
              <a:rPr lang="es-ES" sz="2400" dirty="0" smtClean="0">
                <a:latin typeface="Andalus" pitchFamily="18" charset="-78"/>
                <a:cs typeface="Andalus" pitchFamily="18" charset="-78"/>
              </a:rPr>
              <a:t>            </a:t>
            </a:r>
            <a:r>
              <a:rPr lang="es-ES" sz="2400" dirty="0" err="1" smtClean="0">
                <a:latin typeface="Andalus" pitchFamily="18" charset="-78"/>
                <a:cs typeface="Andalus" pitchFamily="18" charset="-78"/>
              </a:rPr>
              <a:t>Broncografia</a:t>
            </a:r>
            <a:r>
              <a:rPr lang="es-ES" sz="2400" dirty="0" smtClean="0">
                <a:latin typeface="Andalus" pitchFamily="18" charset="-78"/>
                <a:cs typeface="Andalus" pitchFamily="18" charset="-78"/>
              </a:rPr>
              <a:t> (</a:t>
            </a:r>
            <a:r>
              <a:rPr lang="es-ES" sz="2400" dirty="0" err="1" smtClean="0">
                <a:latin typeface="Andalus" pitchFamily="18" charset="-78"/>
                <a:cs typeface="Andalus" pitchFamily="18" charset="-78"/>
              </a:rPr>
              <a:t>Chevalier</a:t>
            </a:r>
            <a:r>
              <a:rPr lang="es-ES" sz="2400" dirty="0" smtClean="0">
                <a:latin typeface="Andalus" pitchFamily="18" charset="-78"/>
                <a:cs typeface="Andalus" pitchFamily="18" charset="-78"/>
              </a:rPr>
              <a:t>-Jackson)</a:t>
            </a:r>
          </a:p>
          <a:p>
            <a:pPr marL="514350" indent="-514350">
              <a:buNone/>
            </a:pPr>
            <a:r>
              <a:rPr lang="es-ES" sz="2400" dirty="0" smtClean="0">
                <a:latin typeface="Andalus" pitchFamily="18" charset="-78"/>
                <a:cs typeface="Andalus" pitchFamily="18" charset="-78"/>
              </a:rPr>
              <a:t>1923    </a:t>
            </a:r>
            <a:r>
              <a:rPr lang="es-ES" sz="2400" dirty="0" err="1" smtClean="0">
                <a:latin typeface="Andalus" pitchFamily="18" charset="-78"/>
                <a:cs typeface="Andalus" pitchFamily="18" charset="-78"/>
              </a:rPr>
              <a:t>Lipiodol</a:t>
            </a:r>
            <a:r>
              <a:rPr lang="es-ES" sz="2400" dirty="0" smtClean="0">
                <a:latin typeface="Andalus" pitchFamily="18" charset="-78"/>
                <a:cs typeface="Andalus" pitchFamily="18" charset="-78"/>
              </a:rPr>
              <a:t> en canal </a:t>
            </a:r>
            <a:r>
              <a:rPr lang="es-ES" sz="2400" dirty="0" err="1" smtClean="0">
                <a:latin typeface="Andalus" pitchFamily="18" charset="-78"/>
                <a:cs typeface="Andalus" pitchFamily="18" charset="-78"/>
              </a:rPr>
              <a:t>raquideo</a:t>
            </a:r>
            <a:endParaRPr lang="es-ES" sz="2400" dirty="0" smtClean="0">
              <a:latin typeface="Andalus" pitchFamily="18" charset="-78"/>
              <a:cs typeface="Andalus" pitchFamily="18" charset="-78"/>
            </a:endParaRPr>
          </a:p>
          <a:p>
            <a:pPr marL="514350" indent="-514350">
              <a:buNone/>
            </a:pP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RADIACION DIFUSA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580" t="15278" r="52205" b="58591"/>
          <a:stretch>
            <a:fillRect/>
          </a:stretch>
        </p:blipFill>
        <p:spPr bwMode="auto">
          <a:xfrm>
            <a:off x="1928794" y="1928802"/>
            <a:ext cx="5214974"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RADIACION DIFUSA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5577" t="15166" r="12783" b="58810"/>
          <a:stretch>
            <a:fillRect/>
          </a:stretch>
        </p:blipFill>
        <p:spPr bwMode="auto">
          <a:xfrm>
            <a:off x="2071671" y="1857364"/>
            <a:ext cx="525069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ndalus" pitchFamily="18" charset="-78"/>
                <a:cs typeface="Andalus" pitchFamily="18" charset="-78"/>
              </a:rPr>
              <a:t>TECNICA RADIOLOGICA CONVENCIONAL: RADIOGRAFIA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4903" t="64574" r="12169" b="12555"/>
          <a:stretch>
            <a:fillRect/>
          </a:stretch>
        </p:blipFill>
        <p:spPr bwMode="auto">
          <a:xfrm>
            <a:off x="1643042" y="1598968"/>
            <a:ext cx="6030398" cy="433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ndalus" pitchFamily="18" charset="-78"/>
                <a:cs typeface="Andalus" pitchFamily="18" charset="-78"/>
              </a:rPr>
              <a:t>TECNICA RADIOGRAFICA CONVENCIONAL : RADIOGRAFIA</a:t>
            </a:r>
            <a:endParaRPr lang="es-ES" sz="3200" dirty="0">
              <a:latin typeface="Andalus" pitchFamily="18" charset="-78"/>
              <a:cs typeface="Andalus" pitchFamily="18" charset="-78"/>
            </a:endParaRPr>
          </a:p>
        </p:txBody>
      </p:sp>
      <p:sp>
        <p:nvSpPr>
          <p:cNvPr id="3" name="2 Marcador de contenido"/>
          <p:cNvSpPr>
            <a:spLocks noGrp="1"/>
          </p:cNvSpPr>
          <p:nvPr>
            <p:ph idx="1"/>
          </p:nvPr>
        </p:nvSpPr>
        <p:spPr>
          <a:xfrm>
            <a:off x="1643042" y="1600200"/>
            <a:ext cx="7043758" cy="4525963"/>
          </a:xfrm>
        </p:spPr>
        <p:txBody>
          <a:bodyPr>
            <a:normAutofit/>
          </a:bodyPr>
          <a:lstStyle/>
          <a:p>
            <a:pPr>
              <a:buNone/>
            </a:pPr>
            <a:r>
              <a:rPr lang="es-ES" sz="2400" dirty="0" smtClean="0">
                <a:latin typeface="Andalus" pitchFamily="18" charset="-78"/>
                <a:cs typeface="Andalus" pitchFamily="18" charset="-78"/>
              </a:rPr>
              <a:t>. </a:t>
            </a:r>
            <a:r>
              <a:rPr lang="es-ES" sz="2400" u="sng" dirty="0" smtClean="0">
                <a:latin typeface="Andalus" pitchFamily="18" charset="-78"/>
                <a:cs typeface="Andalus" pitchFamily="18" charset="-78"/>
              </a:rPr>
              <a:t>VENTAJAS</a:t>
            </a:r>
            <a:r>
              <a:rPr lang="es-ES" sz="2400" dirty="0" smtClean="0">
                <a:latin typeface="Andalus" pitchFamily="18" charset="-78"/>
                <a:cs typeface="Andalus" pitchFamily="18" charset="-78"/>
              </a:rPr>
              <a:t> :</a:t>
            </a:r>
          </a:p>
          <a:p>
            <a:pPr>
              <a:buNone/>
            </a:pPr>
            <a:r>
              <a:rPr lang="es-ES" sz="2400" dirty="0">
                <a:latin typeface="Andalus" pitchFamily="18" charset="-78"/>
                <a:cs typeface="Andalus" pitchFamily="18" charset="-78"/>
              </a:rPr>
              <a:t> </a:t>
            </a:r>
            <a:r>
              <a:rPr lang="es-ES" sz="2400" dirty="0" smtClean="0">
                <a:latin typeface="Andalus" pitchFamily="18" charset="-78"/>
                <a:cs typeface="Andalus" pitchFamily="18" charset="-78"/>
              </a:rPr>
              <a:t>  Gran </a:t>
            </a:r>
            <a:r>
              <a:rPr lang="es-ES" sz="2400" dirty="0" err="1" smtClean="0">
                <a:latin typeface="Andalus" pitchFamily="18" charset="-78"/>
                <a:cs typeface="Andalus" pitchFamily="18" charset="-78"/>
              </a:rPr>
              <a:t>percepcion</a:t>
            </a:r>
            <a:r>
              <a:rPr lang="es-ES" sz="2400" dirty="0" smtClean="0">
                <a:latin typeface="Andalus" pitchFamily="18" charset="-78"/>
                <a:cs typeface="Andalus" pitchFamily="18" charset="-78"/>
              </a:rPr>
              <a:t> de detalle</a:t>
            </a:r>
          </a:p>
          <a:p>
            <a:pPr>
              <a:buNone/>
            </a:pPr>
            <a:r>
              <a:rPr lang="es-ES" sz="2400" dirty="0">
                <a:latin typeface="Andalus" pitchFamily="18" charset="-78"/>
                <a:cs typeface="Andalus" pitchFamily="18" charset="-78"/>
              </a:rPr>
              <a:t> </a:t>
            </a:r>
            <a:r>
              <a:rPr lang="es-ES" sz="2400" dirty="0" smtClean="0">
                <a:latin typeface="Andalus" pitchFamily="18" charset="-78"/>
                <a:cs typeface="Andalus" pitchFamily="18" charset="-78"/>
              </a:rPr>
              <a:t>  Documento permanente</a:t>
            </a:r>
          </a:p>
          <a:p>
            <a:pPr>
              <a:buNone/>
            </a:pPr>
            <a:endParaRPr lang="es-ES" sz="2400" dirty="0" smtClean="0">
              <a:latin typeface="Andalus" pitchFamily="18" charset="-78"/>
              <a:cs typeface="Andalus" pitchFamily="18" charset="-78"/>
            </a:endParaRPr>
          </a:p>
          <a:p>
            <a:pPr>
              <a:buNone/>
            </a:pPr>
            <a:r>
              <a:rPr lang="es-ES" sz="2400" dirty="0" smtClean="0">
                <a:latin typeface="Andalus" pitchFamily="18" charset="-78"/>
                <a:cs typeface="Andalus" pitchFamily="18" charset="-78"/>
              </a:rPr>
              <a:t>. </a:t>
            </a:r>
            <a:r>
              <a:rPr lang="es-ES" sz="2400" u="sng" dirty="0" smtClean="0">
                <a:latin typeface="Andalus" pitchFamily="18" charset="-78"/>
                <a:cs typeface="Andalus" pitchFamily="18" charset="-78"/>
              </a:rPr>
              <a:t>INCONVENIENTES :</a:t>
            </a:r>
          </a:p>
          <a:p>
            <a:pPr>
              <a:buNone/>
            </a:pPr>
            <a:r>
              <a:rPr lang="es-ES" sz="2400" dirty="0">
                <a:latin typeface="Andalus" pitchFamily="18" charset="-78"/>
                <a:cs typeface="Andalus" pitchFamily="18" charset="-78"/>
              </a:rPr>
              <a:t> </a:t>
            </a:r>
            <a:r>
              <a:rPr lang="es-ES" sz="2400" dirty="0" smtClean="0">
                <a:latin typeface="Andalus" pitchFamily="18" charset="-78"/>
                <a:cs typeface="Andalus" pitchFamily="18" charset="-78"/>
              </a:rPr>
              <a:t> No permite estudios en movimiento</a:t>
            </a:r>
          </a:p>
          <a:p>
            <a:pPr>
              <a:buNone/>
            </a:pPr>
            <a:r>
              <a:rPr lang="es-ES" sz="2400" dirty="0">
                <a:latin typeface="Andalus" pitchFamily="18" charset="-78"/>
                <a:cs typeface="Andalus" pitchFamily="18" charset="-78"/>
              </a:rPr>
              <a:t> </a:t>
            </a:r>
            <a:r>
              <a:rPr lang="es-ES" sz="2400" dirty="0" smtClean="0">
                <a:latin typeface="Andalus" pitchFamily="18" charset="-78"/>
                <a:cs typeface="Andalus" pitchFamily="18" charset="-78"/>
              </a:rPr>
              <a:t> Aumenta el costo (</a:t>
            </a:r>
            <a:r>
              <a:rPr lang="es-ES" sz="2400" dirty="0" err="1" smtClean="0">
                <a:latin typeface="Andalus" pitchFamily="18" charset="-78"/>
                <a:cs typeface="Andalus" pitchFamily="18" charset="-78"/>
              </a:rPr>
              <a:t>instalacion</a:t>
            </a:r>
            <a:r>
              <a:rPr lang="es-ES" sz="2400" dirty="0" smtClean="0">
                <a:latin typeface="Andalus" pitchFamily="18" charset="-78"/>
                <a:cs typeface="Andalus" pitchFamily="18" charset="-78"/>
              </a:rPr>
              <a:t> y material)</a:t>
            </a:r>
            <a:endParaRPr lang="es-ES"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PELICULA RADIOGRAFICA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5079" t="36611" r="13280" b="39952"/>
          <a:stretch>
            <a:fillRect/>
          </a:stretch>
        </p:blipFill>
        <p:spPr bwMode="auto">
          <a:xfrm>
            <a:off x="1857356" y="1808177"/>
            <a:ext cx="5918900" cy="3978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ndalus" pitchFamily="18" charset="-78"/>
                <a:cs typeface="Andalus" pitchFamily="18" charset="-78"/>
              </a:rPr>
              <a:t>PELICULA RADIOGRAFICA : CHASIS Y PANTALLA DE REFUERZO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580" t="19929" r="52028" b="63610"/>
          <a:stretch>
            <a:fillRect/>
          </a:stretch>
        </p:blipFill>
        <p:spPr bwMode="auto">
          <a:xfrm>
            <a:off x="2071670" y="2285992"/>
            <a:ext cx="4718001"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       </a:t>
            </a:r>
            <a:r>
              <a:rPr lang="es-ES" sz="3200" dirty="0" smtClean="0">
                <a:latin typeface="Andalus" pitchFamily="18" charset="-78"/>
                <a:cs typeface="Andalus" pitchFamily="18" charset="-78"/>
              </a:rPr>
              <a:t>PANTALLAS DE REFUERZO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3756" t="62785" r="53041" b="16645"/>
          <a:stretch>
            <a:fillRect/>
          </a:stretch>
        </p:blipFill>
        <p:spPr bwMode="auto">
          <a:xfrm>
            <a:off x="1928794" y="1785926"/>
            <a:ext cx="5692716"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512064"/>
            <a:ext cx="7427168" cy="914400"/>
          </a:xfrm>
        </p:spPr>
        <p:txBody>
          <a:bodyPr>
            <a:normAutofit fontScale="90000"/>
          </a:bodyPr>
          <a:lstStyle/>
          <a:p>
            <a:r>
              <a:rPr lang="es-ES" sz="3200" dirty="0" smtClean="0">
                <a:latin typeface="Andalus" pitchFamily="18" charset="-78"/>
                <a:cs typeface="Andalus" pitchFamily="18" charset="-78"/>
              </a:rPr>
              <a:t>CURVA CARACTERISTICA DE LAS PELICULAS                    RADIOGRAFICAS</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6075" t="62424" r="15420" b="13216"/>
          <a:stretch>
            <a:fillRect/>
          </a:stretch>
        </p:blipFill>
        <p:spPr bwMode="auto">
          <a:xfrm>
            <a:off x="2285983" y="1857364"/>
            <a:ext cx="4532027"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ndalus" pitchFamily="18" charset="-78"/>
                <a:cs typeface="Andalus" pitchFamily="18" charset="-78"/>
              </a:rPr>
              <a:t>CURVA CARACTERISTICA DE LAS PELICULAS RADIOGRAFICAS</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6040" t="42883" r="53491" b="32159"/>
          <a:stretch>
            <a:fillRect/>
          </a:stretch>
        </p:blipFill>
        <p:spPr bwMode="auto">
          <a:xfrm>
            <a:off x="2143107" y="2000240"/>
            <a:ext cx="4971297"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EL PROCESADO FOTOGRAFICO</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3792" t="43323" r="13469" b="31499"/>
          <a:stretch>
            <a:fillRect/>
          </a:stretch>
        </p:blipFill>
        <p:spPr bwMode="auto">
          <a:xfrm>
            <a:off x="1857356" y="1774469"/>
            <a:ext cx="4929222" cy="3797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HISTORIA DEL RADIODIAGNOSTICO</a:t>
            </a:r>
            <a:endParaRPr lang="es-ES" sz="3200" dirty="0">
              <a:latin typeface="Andalus" pitchFamily="18" charset="-78"/>
              <a:cs typeface="Andalus" pitchFamily="18" charset="-78"/>
            </a:endParaRPr>
          </a:p>
        </p:txBody>
      </p:sp>
      <p:sp>
        <p:nvSpPr>
          <p:cNvPr id="3" name="2 Marcador de contenido"/>
          <p:cNvSpPr>
            <a:spLocks noGrp="1"/>
          </p:cNvSpPr>
          <p:nvPr>
            <p:ph idx="1"/>
          </p:nvPr>
        </p:nvSpPr>
        <p:spPr>
          <a:xfrm>
            <a:off x="2214546" y="1600200"/>
            <a:ext cx="6472254" cy="4525963"/>
          </a:xfrm>
        </p:spPr>
        <p:txBody>
          <a:bodyPr>
            <a:normAutofit/>
          </a:bodyPr>
          <a:lstStyle/>
          <a:p>
            <a:pPr>
              <a:buNone/>
            </a:pPr>
            <a:r>
              <a:rPr lang="es-ES" sz="2400" dirty="0" smtClean="0">
                <a:latin typeface="Andalus" pitchFamily="18" charset="-78"/>
                <a:cs typeface="Andalus" pitchFamily="18" charset="-78"/>
              </a:rPr>
              <a:t>1924  </a:t>
            </a:r>
            <a:r>
              <a:rPr lang="es-ES" sz="2400" dirty="0" err="1" smtClean="0">
                <a:latin typeface="Andalus" pitchFamily="18" charset="-78"/>
                <a:cs typeface="Andalus" pitchFamily="18" charset="-78"/>
              </a:rPr>
              <a:t>Colecistografias</a:t>
            </a:r>
            <a:endParaRPr lang="es-ES" sz="2400" dirty="0" smtClean="0">
              <a:latin typeface="Andalus" pitchFamily="18" charset="-78"/>
              <a:cs typeface="Andalus" pitchFamily="18" charset="-78"/>
            </a:endParaRPr>
          </a:p>
          <a:p>
            <a:pPr>
              <a:buNone/>
            </a:pPr>
            <a:r>
              <a:rPr lang="es-ES" sz="2400" dirty="0" smtClean="0">
                <a:latin typeface="Andalus" pitchFamily="18" charset="-78"/>
                <a:cs typeface="Andalus" pitchFamily="18" charset="-78"/>
              </a:rPr>
              <a:t>1927  </a:t>
            </a:r>
            <a:r>
              <a:rPr lang="es-ES" sz="2400" dirty="0" err="1" smtClean="0">
                <a:latin typeface="Andalus" pitchFamily="18" charset="-78"/>
                <a:cs typeface="Andalus" pitchFamily="18" charset="-78"/>
              </a:rPr>
              <a:t>Arteriografias</a:t>
            </a:r>
            <a:endParaRPr lang="es-ES" sz="2400" dirty="0" smtClean="0">
              <a:latin typeface="Andalus" pitchFamily="18" charset="-78"/>
              <a:cs typeface="Andalus" pitchFamily="18" charset="-78"/>
            </a:endParaRPr>
          </a:p>
          <a:p>
            <a:pPr>
              <a:buNone/>
            </a:pPr>
            <a:r>
              <a:rPr lang="es-ES" sz="2400" dirty="0" smtClean="0">
                <a:latin typeface="Andalus" pitchFamily="18" charset="-78"/>
                <a:cs typeface="Andalus" pitchFamily="18" charset="-78"/>
              </a:rPr>
              <a:t>1930  </a:t>
            </a:r>
            <a:r>
              <a:rPr lang="es-ES" sz="2400" dirty="0" err="1" smtClean="0">
                <a:latin typeface="Andalus" pitchFamily="18" charset="-78"/>
                <a:cs typeface="Andalus" pitchFamily="18" charset="-78"/>
              </a:rPr>
              <a:t>Urografias</a:t>
            </a:r>
            <a:endParaRPr lang="es-ES" sz="2400" dirty="0" smtClean="0">
              <a:latin typeface="Andalus" pitchFamily="18" charset="-78"/>
              <a:cs typeface="Andalus" pitchFamily="18" charset="-78"/>
            </a:endParaRPr>
          </a:p>
          <a:p>
            <a:pPr>
              <a:buNone/>
            </a:pPr>
            <a:r>
              <a:rPr lang="es-ES" sz="2400" dirty="0" smtClean="0">
                <a:latin typeface="Andalus" pitchFamily="18" charset="-78"/>
                <a:cs typeface="Andalus" pitchFamily="18" charset="-78"/>
              </a:rPr>
              <a:t>1937  </a:t>
            </a:r>
            <a:r>
              <a:rPr lang="es-ES" sz="2400" dirty="0" err="1" smtClean="0">
                <a:latin typeface="Andalus" pitchFamily="18" charset="-78"/>
                <a:cs typeface="Andalus" pitchFamily="18" charset="-78"/>
              </a:rPr>
              <a:t>Angiocardiografias</a:t>
            </a:r>
            <a:endParaRPr lang="es-ES" sz="2400" dirty="0" smtClean="0">
              <a:latin typeface="Andalus" pitchFamily="18" charset="-78"/>
              <a:cs typeface="Andalus" pitchFamily="18" charset="-78"/>
            </a:endParaRPr>
          </a:p>
          <a:p>
            <a:pPr>
              <a:buNone/>
            </a:pPr>
            <a:r>
              <a:rPr lang="es-ES" sz="2400" dirty="0" smtClean="0">
                <a:latin typeface="Andalus" pitchFamily="18" charset="-78"/>
                <a:cs typeface="Andalus" pitchFamily="18" charset="-78"/>
              </a:rPr>
              <a:t>1950  Intensificador de imagen</a:t>
            </a:r>
          </a:p>
          <a:p>
            <a:pPr>
              <a:buNone/>
            </a:pPr>
            <a:r>
              <a:rPr lang="es-ES" sz="2400" dirty="0" smtClean="0">
                <a:latin typeface="Andalus" pitchFamily="18" charset="-78"/>
                <a:cs typeface="Andalus" pitchFamily="18" charset="-78"/>
              </a:rPr>
              <a:t>1973  </a:t>
            </a:r>
            <a:r>
              <a:rPr lang="es-ES" sz="2400" dirty="0" err="1" smtClean="0">
                <a:latin typeface="Andalus" pitchFamily="18" charset="-78"/>
                <a:cs typeface="Andalus" pitchFamily="18" charset="-78"/>
              </a:rPr>
              <a:t>Tomografia</a:t>
            </a:r>
            <a:r>
              <a:rPr lang="es-ES" sz="2400" dirty="0" smtClean="0">
                <a:latin typeface="Andalus" pitchFamily="18" charset="-78"/>
                <a:cs typeface="Andalus" pitchFamily="18" charset="-78"/>
              </a:rPr>
              <a:t> Computarizada</a:t>
            </a:r>
          </a:p>
          <a:p>
            <a:pPr>
              <a:buNone/>
            </a:pPr>
            <a:r>
              <a:rPr lang="es-ES" sz="2400" dirty="0" smtClean="0">
                <a:latin typeface="Andalus" pitchFamily="18" charset="-78"/>
                <a:cs typeface="Andalus" pitchFamily="18" charset="-78"/>
              </a:rPr>
              <a:t>1980  </a:t>
            </a:r>
            <a:r>
              <a:rPr lang="es-ES" sz="2400" dirty="0" err="1" smtClean="0">
                <a:latin typeface="Andalus" pitchFamily="18" charset="-78"/>
                <a:cs typeface="Andalus" pitchFamily="18" charset="-78"/>
              </a:rPr>
              <a:t>Radiologia</a:t>
            </a:r>
            <a:r>
              <a:rPr lang="es-ES" sz="2400" dirty="0" smtClean="0">
                <a:latin typeface="Andalus" pitchFamily="18" charset="-78"/>
                <a:cs typeface="Andalus" pitchFamily="18" charset="-78"/>
              </a:rPr>
              <a:t> intervencionista. </a:t>
            </a:r>
          </a:p>
          <a:p>
            <a:pPr>
              <a:buNone/>
            </a:pPr>
            <a:r>
              <a:rPr lang="es-ES" sz="2400" dirty="0" smtClean="0">
                <a:latin typeface="Andalus" pitchFamily="18" charset="-78"/>
                <a:cs typeface="Andalus" pitchFamily="18" charset="-78"/>
              </a:rPr>
              <a:t>1980  Resonancia </a:t>
            </a:r>
            <a:r>
              <a:rPr lang="es-ES" sz="2400" dirty="0" err="1" smtClean="0">
                <a:latin typeface="Andalus" pitchFamily="18" charset="-78"/>
                <a:cs typeface="Andalus" pitchFamily="18" charset="-78"/>
              </a:rPr>
              <a:t>Magnetica</a:t>
            </a:r>
            <a:r>
              <a:rPr lang="es-ES" sz="2400" dirty="0" smtClean="0">
                <a:latin typeface="Andalus" pitchFamily="18" charset="-78"/>
                <a:cs typeface="Andalus" pitchFamily="18" charset="-78"/>
              </a:rPr>
              <a:t>.</a:t>
            </a:r>
            <a:endParaRPr lang="es-ES"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ndalus" pitchFamily="18" charset="-78"/>
                <a:cs typeface="Andalus" pitchFamily="18" charset="-78"/>
              </a:rPr>
              <a:t>  ESQUEMA DE UNA PROCESADORA AUTOMATICA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15044" t="18487" r="53315" b="61842"/>
          <a:stretch>
            <a:fillRect/>
          </a:stretch>
        </p:blipFill>
        <p:spPr bwMode="auto">
          <a:xfrm>
            <a:off x="1785918" y="2000240"/>
            <a:ext cx="5446848"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ndalus" pitchFamily="18" charset="-78"/>
                <a:cs typeface="Andalus" pitchFamily="18" charset="-78"/>
              </a:rPr>
              <a:t>            PROCESADORA AUTOMATICA</a:t>
            </a:r>
            <a:endParaRPr lang="es-ES" sz="3200" dirty="0">
              <a:latin typeface="Andalus" pitchFamily="18" charset="-78"/>
              <a:cs typeface="Andalus" pitchFamily="18" charset="-78"/>
            </a:endParaRPr>
          </a:p>
        </p:txBody>
      </p:sp>
      <p:pic>
        <p:nvPicPr>
          <p:cNvPr id="4" name="3 Marcador de contenido"/>
          <p:cNvPicPr>
            <a:picLocks noGrp="1" noChangeAspect="1" noChangeArrowheads="1"/>
          </p:cNvPicPr>
          <p:nvPr>
            <p:ph idx="1"/>
          </p:nvPr>
        </p:nvPicPr>
        <p:blipFill>
          <a:blip r:embed="rId2" cstate="print"/>
          <a:srcRect l="54682" t="15137" r="12807" b="62393"/>
          <a:stretch>
            <a:fillRect/>
          </a:stretch>
        </p:blipFill>
        <p:spPr bwMode="auto">
          <a:xfrm>
            <a:off x="2214546" y="1785926"/>
            <a:ext cx="487649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Sin título.wmv">
            <a:hlinkClick r:id="" action="ppaction://media"/>
          </p:cNvPr>
          <p:cNvPicPr>
            <a:picLocks noGrp="1" noRot="1" noChangeAspect="1"/>
          </p:cNvPicPr>
          <p:nvPr>
            <p:ph idx="1"/>
            <a:videoFile r:link="rId1"/>
          </p:nvPr>
        </p:nvPicPr>
        <p:blipFill>
          <a:blip r:embed="rId3" cstate="print"/>
          <a:stretch>
            <a:fillRect/>
          </a:stretch>
        </p:blipFill>
        <p:spPr>
          <a:xfrm>
            <a:off x="390872" y="311156"/>
            <a:ext cx="8285584" cy="6214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8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smtClean="0"/>
          </a:p>
          <a:p>
            <a:endParaRPr lang="es-PE" dirty="0" smtClean="0"/>
          </a:p>
          <a:p>
            <a:endParaRPr lang="es-PE" dirty="0" smtClean="0"/>
          </a:p>
          <a:p>
            <a:endParaRPr lang="es-PE" dirty="0" smtClean="0"/>
          </a:p>
          <a:p>
            <a:endParaRPr lang="es-PE" dirty="0" smtClean="0"/>
          </a:p>
          <a:p>
            <a:endParaRPr lang="es-PE" dirty="0" smtClean="0"/>
          </a:p>
          <a:p>
            <a:endParaRPr lang="es-PE" dirty="0" smtClean="0"/>
          </a:p>
          <a:p>
            <a:r>
              <a:rPr lang="es-PE" dirty="0" smtClean="0"/>
              <a:t>Muchas gracias</a:t>
            </a:r>
            <a:endParaRPr lang="es-P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Text Box 5"/>
          <p:cNvSpPr txBox="1">
            <a:spLocks noChangeArrowheads="1"/>
          </p:cNvSpPr>
          <p:nvPr/>
        </p:nvSpPr>
        <p:spPr bwMode="auto">
          <a:xfrm>
            <a:off x="1187450" y="1052736"/>
            <a:ext cx="7345363" cy="3631763"/>
          </a:xfrm>
          <a:prstGeom prst="rect">
            <a:avLst/>
          </a:prstGeom>
          <a:noFill/>
          <a:ln w="9525">
            <a:noFill/>
            <a:miter lim="800000"/>
            <a:headEnd/>
            <a:tailEnd/>
          </a:ln>
          <a:effectLst/>
        </p:spPr>
        <p:txBody>
          <a:bodyPr wrap="square">
            <a:spAutoFit/>
          </a:bodyPr>
          <a:lstStyle/>
          <a:p>
            <a:pPr algn="just">
              <a:lnSpc>
                <a:spcPct val="90000"/>
              </a:lnSpc>
              <a:spcBef>
                <a:spcPct val="20000"/>
              </a:spcBef>
              <a:buClr>
                <a:schemeClr val="accent1"/>
              </a:buClr>
              <a:defRPr/>
            </a:pPr>
            <a:endParaRPr lang="es-ES" sz="2800" b="1" dirty="0">
              <a:solidFill>
                <a:schemeClr val="tx1">
                  <a:lumMod val="95000"/>
                  <a:lumOff val="5000"/>
                </a:schemeClr>
              </a:solidFill>
              <a:latin typeface="Monotype Corsiva" pitchFamily="66" charset="0"/>
            </a:endParaRPr>
          </a:p>
          <a:p>
            <a:pPr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Es una forma de energía radiante, constituida  por ondas electromagnéticas de alta  frecuencia y de longitud de onda extremadamente corta. Son de igual naturaleza que la luz, pero no son visibles porque la retina no es capaz de ser impresionada por ondas de tan alta frecuencia. </a:t>
            </a:r>
          </a:p>
          <a:p>
            <a:pPr>
              <a:spcBef>
                <a:spcPct val="50000"/>
              </a:spcBef>
              <a:defRPr/>
            </a:pPr>
            <a:endParaRPr lang="es-ES" sz="3200" dirty="0">
              <a:solidFill>
                <a:schemeClr val="tx1">
                  <a:lumMod val="95000"/>
                  <a:lumOff val="5000"/>
                </a:schemeClr>
              </a:solidFill>
              <a:latin typeface="Monotype Corsiva" pitchFamily="66" charset="0"/>
            </a:endParaRPr>
          </a:p>
        </p:txBody>
      </p:sp>
      <p:sp>
        <p:nvSpPr>
          <p:cNvPr id="250886" name="Rectangle 6"/>
          <p:cNvSpPr>
            <a:spLocks noChangeArrowheads="1"/>
          </p:cNvSpPr>
          <p:nvPr/>
        </p:nvSpPr>
        <p:spPr bwMode="auto">
          <a:xfrm>
            <a:off x="685800" y="836613"/>
            <a:ext cx="7772400" cy="1296987"/>
          </a:xfrm>
          <a:prstGeom prst="rect">
            <a:avLst/>
          </a:prstGeom>
          <a:noFill/>
          <a:ln w="9525">
            <a:noFill/>
            <a:miter lim="800000"/>
            <a:headEnd/>
            <a:tailEnd/>
          </a:ln>
          <a:effectLst/>
        </p:spPr>
        <p:txBody>
          <a:bodyPr anchor="ctr"/>
          <a:lstStyle/>
          <a:p>
            <a:pPr algn="ctr">
              <a:defRPr/>
            </a:pPr>
            <a:r>
              <a:rPr lang="es-ES" sz="3200" dirty="0" smtClean="0">
                <a:solidFill>
                  <a:schemeClr val="tx1">
                    <a:lumMod val="95000"/>
                    <a:lumOff val="5000"/>
                  </a:schemeClr>
                </a:solidFill>
                <a:latin typeface="Andalus" pitchFamily="18" charset="-78"/>
                <a:cs typeface="Andalus" pitchFamily="18" charset="-78"/>
              </a:rPr>
              <a:t>DEFINICION DE LOS RAYOS X </a:t>
            </a:r>
          </a:p>
          <a:p>
            <a:pPr algn="ctr">
              <a:defRPr/>
            </a:pPr>
            <a:r>
              <a:rPr lang="es-ES" sz="4800" dirty="0" smtClean="0">
                <a:solidFill>
                  <a:schemeClr val="tx1">
                    <a:lumMod val="95000"/>
                    <a:lumOff val="5000"/>
                  </a:schemeClr>
                </a:solidFill>
                <a:latin typeface="Andalus" pitchFamily="18" charset="-78"/>
                <a:cs typeface="Andalus" pitchFamily="18" charset="-78"/>
              </a:rPr>
              <a:t> </a:t>
            </a:r>
            <a:endParaRPr lang="es-ES" sz="4800" dirty="0">
              <a:solidFill>
                <a:schemeClr val="tx1">
                  <a:lumMod val="95000"/>
                  <a:lumOff val="5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ChangeArrowheads="1"/>
          </p:cNvSpPr>
          <p:nvPr/>
        </p:nvSpPr>
        <p:spPr bwMode="auto">
          <a:xfrm>
            <a:off x="685800" y="301625"/>
            <a:ext cx="7772400" cy="1462088"/>
          </a:xfrm>
          <a:prstGeom prst="rect">
            <a:avLst/>
          </a:prstGeom>
          <a:noFill/>
          <a:ln w="9525">
            <a:noFill/>
            <a:miter lim="800000"/>
            <a:headEnd/>
            <a:tailEnd/>
          </a:ln>
          <a:effectLst/>
        </p:spPr>
        <p:txBody>
          <a:bodyPr anchor="ctr"/>
          <a:lstStyle/>
          <a:p>
            <a:pPr algn="ctr">
              <a:defRPr/>
            </a:pPr>
            <a:r>
              <a:rPr lang="es-ES" sz="3600" dirty="0" smtClean="0">
                <a:solidFill>
                  <a:schemeClr val="tx1">
                    <a:lumMod val="95000"/>
                    <a:lumOff val="5000"/>
                  </a:schemeClr>
                </a:solidFill>
                <a:latin typeface="Andalus" pitchFamily="18" charset="-78"/>
                <a:cs typeface="Andalus" pitchFamily="18" charset="-78"/>
              </a:rPr>
              <a:t>PROPIEDADES DE LOS RAYOS X</a:t>
            </a:r>
            <a:endParaRPr lang="es-ES" sz="3600" dirty="0">
              <a:solidFill>
                <a:schemeClr val="tx1">
                  <a:lumMod val="95000"/>
                  <a:lumOff val="5000"/>
                </a:schemeClr>
              </a:solidFill>
              <a:latin typeface="Andalus" pitchFamily="18" charset="-78"/>
              <a:cs typeface="Andalus" pitchFamily="18" charset="-78"/>
            </a:endParaRPr>
          </a:p>
        </p:txBody>
      </p:sp>
      <p:sp>
        <p:nvSpPr>
          <p:cNvPr id="244741" name="Rectangle 5"/>
          <p:cNvSpPr>
            <a:spLocks noChangeArrowheads="1"/>
          </p:cNvSpPr>
          <p:nvPr/>
        </p:nvSpPr>
        <p:spPr bwMode="auto">
          <a:xfrm>
            <a:off x="685800" y="1484313"/>
            <a:ext cx="7989888" cy="4537075"/>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Monotype Corsiva" pitchFamily="66" charset="0"/>
              </a:rPr>
              <a:t>		</a:t>
            </a:r>
            <a:r>
              <a:rPr lang="es-ES" sz="3200" dirty="0">
                <a:solidFill>
                  <a:schemeClr val="tx1">
                    <a:lumMod val="95000"/>
                    <a:lumOff val="5000"/>
                  </a:schemeClr>
                </a:solidFill>
                <a:latin typeface="Andalus" pitchFamily="18" charset="-78"/>
                <a:cs typeface="Andalus" pitchFamily="18" charset="-78"/>
              </a:rPr>
              <a:t>1.	PROPIEDADES FÍSICAS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   a</a:t>
            </a:r>
            <a:r>
              <a:rPr lang="es-ES" sz="3200" dirty="0">
                <a:solidFill>
                  <a:schemeClr val="tx1">
                    <a:lumMod val="95000"/>
                    <a:lumOff val="5000"/>
                  </a:schemeClr>
                </a:solidFill>
                <a:latin typeface="Andalus" pitchFamily="18" charset="-78"/>
                <a:cs typeface="Andalus" pitchFamily="18" charset="-78"/>
              </a:rPr>
              <a:t>. Propiedad de penetración</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   b. Propiedad de producir </a:t>
            </a:r>
            <a:r>
              <a:rPr lang="es-ES" sz="3200" dirty="0">
                <a:solidFill>
                  <a:schemeClr val="tx1">
                    <a:lumMod val="95000"/>
                    <a:lumOff val="5000"/>
                  </a:schemeClr>
                </a:solidFill>
                <a:latin typeface="Andalus" pitchFamily="18" charset="-78"/>
                <a:cs typeface="Andalus" pitchFamily="18" charset="-78"/>
              </a:rPr>
              <a:t>fluorescencia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   c</a:t>
            </a:r>
            <a:r>
              <a:rPr lang="es-ES" sz="3200" dirty="0">
                <a:solidFill>
                  <a:schemeClr val="tx1">
                    <a:lumMod val="95000"/>
                    <a:lumOff val="5000"/>
                  </a:schemeClr>
                </a:solidFill>
                <a:latin typeface="Andalus" pitchFamily="18" charset="-78"/>
                <a:cs typeface="Andalus" pitchFamily="18" charset="-78"/>
              </a:rPr>
              <a:t>. Propiedad de difusión </a:t>
            </a: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a:t>
            </a:r>
            <a:r>
              <a:rPr lang="es-ES" sz="3200" dirty="0" smtClean="0">
                <a:solidFill>
                  <a:schemeClr val="tx1">
                    <a:lumMod val="95000"/>
                    <a:lumOff val="5000"/>
                  </a:schemeClr>
                </a:solidFill>
                <a:latin typeface="Andalus" pitchFamily="18" charset="-78"/>
                <a:cs typeface="Andalus" pitchFamily="18" charset="-78"/>
              </a:rPr>
              <a:t>        d</a:t>
            </a:r>
            <a:r>
              <a:rPr lang="es-ES" sz="3200" dirty="0">
                <a:solidFill>
                  <a:schemeClr val="tx1">
                    <a:lumMod val="95000"/>
                    <a:lumOff val="5000"/>
                  </a:schemeClr>
                </a:solidFill>
                <a:latin typeface="Andalus" pitchFamily="18" charset="-78"/>
                <a:cs typeface="Andalus" pitchFamily="18" charset="-78"/>
              </a:rPr>
              <a:t>. Propiedad de </a:t>
            </a:r>
            <a:r>
              <a:rPr lang="es-ES" sz="3200" dirty="0" smtClean="0">
                <a:solidFill>
                  <a:schemeClr val="tx1">
                    <a:lumMod val="95000"/>
                    <a:lumOff val="5000"/>
                  </a:schemeClr>
                </a:solidFill>
                <a:latin typeface="Andalus" pitchFamily="18" charset="-78"/>
                <a:cs typeface="Andalus" pitchFamily="18" charset="-78"/>
              </a:rPr>
              <a:t>ionizar</a:t>
            </a:r>
            <a:endParaRPr lang="es-ES" sz="3200"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endParaRPr lang="es-ES" sz="1000"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2.	PROPIEDADES QUÍMICAS</a:t>
            </a:r>
          </a:p>
          <a:p>
            <a:pPr marL="342900" indent="-342900" algn="just">
              <a:lnSpc>
                <a:spcPct val="90000"/>
              </a:lnSpc>
              <a:spcBef>
                <a:spcPct val="20000"/>
              </a:spcBef>
              <a:buClr>
                <a:schemeClr val="accent1"/>
              </a:buClr>
              <a:defRPr/>
            </a:pPr>
            <a:endParaRPr lang="es-ES" sz="1000" dirty="0">
              <a:solidFill>
                <a:schemeClr val="tx1">
                  <a:lumMod val="95000"/>
                  <a:lumOff val="5000"/>
                </a:schemeClr>
              </a:solidFill>
              <a:latin typeface="Andalus" pitchFamily="18" charset="-78"/>
              <a:cs typeface="Andalus" pitchFamily="18" charset="-78"/>
            </a:endParaRPr>
          </a:p>
          <a:p>
            <a:pPr marL="342900" indent="-342900" algn="just">
              <a:lnSpc>
                <a:spcPct val="90000"/>
              </a:lnSpc>
              <a:spcBef>
                <a:spcPct val="20000"/>
              </a:spcBef>
              <a:buClr>
                <a:schemeClr val="accent1"/>
              </a:buClr>
              <a:defRPr/>
            </a:pPr>
            <a:r>
              <a:rPr lang="es-ES" sz="3200" dirty="0">
                <a:solidFill>
                  <a:schemeClr val="tx1">
                    <a:lumMod val="95000"/>
                    <a:lumOff val="5000"/>
                  </a:schemeClr>
                </a:solidFill>
                <a:latin typeface="Andalus" pitchFamily="18" charset="-78"/>
                <a:cs typeface="Andalus" pitchFamily="18" charset="-78"/>
              </a:rPr>
              <a:t>		3.	PROPIEDADES BIOLÓGICAS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endParaRPr lang="es-PE" smtClean="0"/>
          </a:p>
        </p:txBody>
      </p:sp>
      <p:sp>
        <p:nvSpPr>
          <p:cNvPr id="12291" name="2 Marcador de contenido"/>
          <p:cNvSpPr>
            <a:spLocks noGrp="1"/>
          </p:cNvSpPr>
          <p:nvPr>
            <p:ph idx="1"/>
          </p:nvPr>
        </p:nvSpPr>
        <p:spPr/>
        <p:txBody>
          <a:bodyPr/>
          <a:lstStyle/>
          <a:p>
            <a:pPr>
              <a:buFont typeface="Arial" charset="0"/>
              <a:buNone/>
            </a:pPr>
            <a:endParaRPr lang="es-PE" dirty="0" smtClean="0"/>
          </a:p>
          <a:p>
            <a:pPr>
              <a:buFont typeface="Arial" charset="0"/>
              <a:buNone/>
            </a:pPr>
            <a:endParaRPr lang="es-PE" dirty="0" smtClean="0"/>
          </a:p>
          <a:p>
            <a:pPr>
              <a:buFont typeface="Arial" charset="0"/>
              <a:buNone/>
            </a:pPr>
            <a:r>
              <a:rPr lang="es-PE" sz="3600" dirty="0" smtClean="0">
                <a:latin typeface="Andalus" pitchFamily="18" charset="-78"/>
                <a:cs typeface="Andalus" pitchFamily="18" charset="-78"/>
              </a:rPr>
              <a:t>     1.- PROPIEDADES FISICAS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685800" y="-79375"/>
            <a:ext cx="7772400" cy="1462088"/>
          </a:xfrm>
          <a:prstGeom prst="rect">
            <a:avLst/>
          </a:prstGeom>
          <a:noFill/>
          <a:ln w="9525">
            <a:noFill/>
            <a:miter lim="800000"/>
            <a:headEnd/>
            <a:tailEnd/>
          </a:ln>
          <a:effectLst/>
        </p:spPr>
        <p:txBody>
          <a:bodyPr anchor="ctr"/>
          <a:lstStyle/>
          <a:p>
            <a:pPr algn="ctr">
              <a:defRPr/>
            </a:pPr>
            <a:endParaRPr lang="es-ES" sz="4800" dirty="0">
              <a:solidFill>
                <a:schemeClr val="tx1">
                  <a:lumMod val="95000"/>
                  <a:lumOff val="5000"/>
                </a:schemeClr>
              </a:solidFill>
              <a:effectLst>
                <a:outerShdw blurRad="38100" dist="38100" dir="2700000" algn="tl">
                  <a:srgbClr val="FFFFFF"/>
                </a:outerShdw>
              </a:effectLst>
              <a:latin typeface="Monotype Corsiva" pitchFamily="66" charset="0"/>
            </a:endParaRPr>
          </a:p>
        </p:txBody>
      </p:sp>
      <p:sp>
        <p:nvSpPr>
          <p:cNvPr id="245765" name="Rectangle 5"/>
          <p:cNvSpPr>
            <a:spLocks noChangeArrowheads="1"/>
          </p:cNvSpPr>
          <p:nvPr/>
        </p:nvSpPr>
        <p:spPr bwMode="auto">
          <a:xfrm>
            <a:off x="684213" y="908050"/>
            <a:ext cx="7989887" cy="5100638"/>
          </a:xfrm>
          <a:prstGeom prst="rect">
            <a:avLst/>
          </a:prstGeom>
          <a:noFill/>
          <a:ln w="9525">
            <a:noFill/>
            <a:miter lim="800000"/>
            <a:headEnd/>
            <a:tailEnd/>
          </a:ln>
          <a:effectLst/>
        </p:spPr>
        <p:txBody>
          <a:bodyPr/>
          <a:lstStyle/>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A)	</a:t>
            </a:r>
            <a:r>
              <a:rPr lang="es-ES" sz="2800" dirty="0" smtClean="0">
                <a:solidFill>
                  <a:schemeClr val="tx1">
                    <a:lumMod val="95000"/>
                    <a:lumOff val="5000"/>
                  </a:schemeClr>
                </a:solidFill>
                <a:latin typeface="Andalus" pitchFamily="18" charset="-78"/>
                <a:cs typeface="Andalus" pitchFamily="18" charset="-78"/>
              </a:rPr>
              <a:t> Propiedad </a:t>
            </a:r>
            <a:r>
              <a:rPr lang="es-ES" sz="2800" dirty="0">
                <a:solidFill>
                  <a:schemeClr val="tx1">
                    <a:lumMod val="95000"/>
                    <a:lumOff val="5000"/>
                  </a:schemeClr>
                </a:solidFill>
                <a:latin typeface="Andalus" pitchFamily="18" charset="-78"/>
                <a:cs typeface="Andalus" pitchFamily="18" charset="-78"/>
              </a:rPr>
              <a:t>de Penetración </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Al </a:t>
            </a:r>
            <a:r>
              <a:rPr lang="es-ES" sz="2800" dirty="0">
                <a:solidFill>
                  <a:schemeClr val="tx1">
                    <a:lumMod val="95000"/>
                    <a:lumOff val="5000"/>
                  </a:schemeClr>
                </a:solidFill>
                <a:latin typeface="Andalus" pitchFamily="18" charset="-78"/>
                <a:cs typeface="Andalus" pitchFamily="18" charset="-78"/>
              </a:rPr>
              <a:t>incidir sobre un objeto, lo atraviesa siendo </a:t>
            </a:r>
            <a:r>
              <a:rPr lang="es-ES" sz="2800" dirty="0" smtClean="0">
                <a:solidFill>
                  <a:schemeClr val="tx1">
                    <a:lumMod val="95000"/>
                    <a:lumOff val="5000"/>
                  </a:schemeClr>
                </a:solidFill>
                <a:latin typeface="Andalus" pitchFamily="18" charset="-78"/>
                <a:cs typeface="Andalus" pitchFamily="18" charset="-78"/>
              </a:rPr>
              <a:t>    absorbido </a:t>
            </a:r>
            <a:r>
              <a:rPr lang="es-ES" sz="2800" dirty="0">
                <a:solidFill>
                  <a:schemeClr val="tx1">
                    <a:lumMod val="95000"/>
                    <a:lumOff val="5000"/>
                  </a:schemeClr>
                </a:solidFill>
                <a:latin typeface="Andalus" pitchFamily="18" charset="-78"/>
                <a:cs typeface="Andalus" pitchFamily="18" charset="-78"/>
              </a:rPr>
              <a:t>parcialmente en relación a su peso </a:t>
            </a:r>
            <a:r>
              <a:rPr lang="es-ES" sz="2800" dirty="0" smtClean="0">
                <a:solidFill>
                  <a:schemeClr val="tx1">
                    <a:lumMod val="95000"/>
                    <a:lumOff val="5000"/>
                  </a:schemeClr>
                </a:solidFill>
                <a:latin typeface="Andalus" pitchFamily="18" charset="-78"/>
                <a:cs typeface="Andalus" pitchFamily="18" charset="-78"/>
              </a:rPr>
              <a:t>  atómico</a:t>
            </a:r>
            <a:r>
              <a:rPr lang="es-ES" sz="2800" dirty="0">
                <a:solidFill>
                  <a:schemeClr val="tx1">
                    <a:lumMod val="95000"/>
                    <a:lumOff val="5000"/>
                  </a:schemeClr>
                </a:solidFill>
                <a:latin typeface="Andalus" pitchFamily="18" charset="-78"/>
                <a:cs typeface="Andalus" pitchFamily="18" charset="-78"/>
              </a:rPr>
              <a:t>, al espesor y a la densidad o peso </a:t>
            </a:r>
            <a:r>
              <a:rPr lang="es-ES" sz="2800" dirty="0" smtClean="0">
                <a:solidFill>
                  <a:schemeClr val="tx1">
                    <a:lumMod val="95000"/>
                    <a:lumOff val="5000"/>
                  </a:schemeClr>
                </a:solidFill>
                <a:latin typeface="Andalus" pitchFamily="18" charset="-78"/>
                <a:cs typeface="Andalus" pitchFamily="18" charset="-78"/>
              </a:rPr>
              <a:t>específico</a:t>
            </a: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Ejemplo</a:t>
            </a:r>
            <a:r>
              <a:rPr lang="es-ES" sz="2800" dirty="0">
                <a:solidFill>
                  <a:schemeClr val="tx1">
                    <a:lumMod val="95000"/>
                    <a:lumOff val="5000"/>
                  </a:schemeClr>
                </a:solidFill>
                <a:latin typeface="Andalus" pitchFamily="18" charset="-78"/>
                <a:cs typeface="Andalus" pitchFamily="18" charset="-78"/>
              </a:rPr>
              <a:t>: El plomo, el cobre, absorben  gran </a:t>
            </a:r>
            <a:r>
              <a:rPr lang="es-ES" sz="2800" dirty="0" smtClean="0">
                <a:solidFill>
                  <a:schemeClr val="tx1">
                    <a:lumMod val="95000"/>
                    <a:lumOff val="5000"/>
                  </a:schemeClr>
                </a:solidFill>
                <a:latin typeface="Andalus" pitchFamily="18" charset="-78"/>
                <a:cs typeface="Andalus" pitchFamily="18" charset="-78"/>
              </a:rPr>
              <a:t>cantidad </a:t>
            </a:r>
            <a:r>
              <a:rPr lang="es-ES" sz="2800" dirty="0">
                <a:solidFill>
                  <a:schemeClr val="tx1">
                    <a:lumMod val="95000"/>
                    <a:lumOff val="5000"/>
                  </a:schemeClr>
                </a:solidFill>
                <a:latin typeface="Andalus" pitchFamily="18" charset="-78"/>
                <a:cs typeface="Andalus" pitchFamily="18" charset="-78"/>
              </a:rPr>
              <a:t>	de radiación; por ser de alto peso atómico. </a:t>
            </a:r>
            <a:r>
              <a:rPr lang="es-ES" sz="2800" dirty="0" smtClean="0">
                <a:solidFill>
                  <a:schemeClr val="tx1">
                    <a:lumMod val="95000"/>
                    <a:lumOff val="5000"/>
                  </a:schemeClr>
                </a:solidFill>
                <a:latin typeface="Andalus" pitchFamily="18" charset="-78"/>
                <a:cs typeface="Andalus" pitchFamily="18" charset="-78"/>
              </a:rPr>
              <a:t>     </a:t>
            </a:r>
          </a:p>
          <a:p>
            <a:pPr marL="342900" indent="-342900" algn="just">
              <a:lnSpc>
                <a:spcPct val="90000"/>
              </a:lnSpc>
              <a:spcBef>
                <a:spcPct val="20000"/>
              </a:spcBef>
              <a:buClr>
                <a:schemeClr val="accent1"/>
              </a:buClr>
              <a:defRPr/>
            </a:pPr>
            <a:r>
              <a:rPr lang="es-ES" sz="2800" dirty="0" smtClean="0">
                <a:solidFill>
                  <a:schemeClr val="tx1">
                    <a:lumMod val="95000"/>
                    <a:lumOff val="5000"/>
                  </a:schemeClr>
                </a:solidFill>
                <a:latin typeface="Andalus" pitchFamily="18" charset="-78"/>
                <a:cs typeface="Andalus" pitchFamily="18" charset="-78"/>
              </a:rPr>
              <a:t>    Metales </a:t>
            </a: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como el </a:t>
            </a:r>
            <a:r>
              <a:rPr lang="es-ES" sz="2800" dirty="0">
                <a:solidFill>
                  <a:schemeClr val="tx1">
                    <a:lumMod val="95000"/>
                    <a:lumOff val="5000"/>
                  </a:schemeClr>
                </a:solidFill>
                <a:latin typeface="Andalus" pitchFamily="18" charset="-78"/>
                <a:cs typeface="Andalus" pitchFamily="18" charset="-78"/>
              </a:rPr>
              <a:t>Aluminio (bajo  peso atómico) absorben  poca </a:t>
            </a:r>
            <a:r>
              <a:rPr lang="es-ES" sz="2800" dirty="0" smtClean="0">
                <a:solidFill>
                  <a:schemeClr val="tx1">
                    <a:lumMod val="95000"/>
                    <a:lumOff val="5000"/>
                  </a:schemeClr>
                </a:solidFill>
                <a:latin typeface="Andalus" pitchFamily="18" charset="-78"/>
                <a:cs typeface="Andalus" pitchFamily="18" charset="-78"/>
              </a:rPr>
              <a:t>cantidad </a:t>
            </a:r>
            <a:r>
              <a:rPr lang="es-ES" sz="2800" dirty="0">
                <a:solidFill>
                  <a:schemeClr val="tx1">
                    <a:lumMod val="95000"/>
                    <a:lumOff val="5000"/>
                  </a:schemeClr>
                </a:solidFill>
                <a:latin typeface="Andalus" pitchFamily="18" charset="-78"/>
                <a:cs typeface="Andalus" pitchFamily="18" charset="-78"/>
              </a:rPr>
              <a:t>de radiación.</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El </a:t>
            </a:r>
            <a:r>
              <a:rPr lang="es-ES" sz="2800" dirty="0">
                <a:solidFill>
                  <a:schemeClr val="tx1">
                    <a:lumMod val="95000"/>
                    <a:lumOff val="5000"/>
                  </a:schemeClr>
                </a:solidFill>
                <a:latin typeface="Andalus" pitchFamily="18" charset="-78"/>
                <a:cs typeface="Andalus" pitchFamily="18" charset="-78"/>
              </a:rPr>
              <a:t>cuerpo humano absorbe en distintas proporción. </a:t>
            </a:r>
            <a:r>
              <a:rPr lang="es-ES" sz="2800" dirty="0" smtClean="0">
                <a:solidFill>
                  <a:schemeClr val="tx1">
                    <a:lumMod val="95000"/>
                    <a:lumOff val="5000"/>
                  </a:schemeClr>
                </a:solidFill>
                <a:latin typeface="Andalus" pitchFamily="18" charset="-78"/>
                <a:cs typeface="Andalus" pitchFamily="18" charset="-78"/>
              </a:rPr>
              <a:t>Ejemplo</a:t>
            </a:r>
            <a:r>
              <a:rPr lang="es-ES" sz="2800" dirty="0">
                <a:solidFill>
                  <a:schemeClr val="tx1">
                    <a:lumMod val="95000"/>
                    <a:lumOff val="5000"/>
                  </a:schemeClr>
                </a:solidFill>
                <a:latin typeface="Andalus" pitchFamily="18" charset="-78"/>
                <a:cs typeface="Andalus" pitchFamily="18" charset="-78"/>
              </a:rPr>
              <a:t>: 	Hueso: gran cantidad</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           Músculos</a:t>
            </a:r>
            <a:r>
              <a:rPr lang="es-ES" sz="2800" dirty="0">
                <a:solidFill>
                  <a:schemeClr val="tx1">
                    <a:lumMod val="95000"/>
                    <a:lumOff val="5000"/>
                  </a:schemeClr>
                </a:solidFill>
                <a:latin typeface="Andalus" pitchFamily="18" charset="-78"/>
                <a:cs typeface="Andalus" pitchFamily="18" charset="-78"/>
              </a:rPr>
              <a:t>: menor cantidad</a:t>
            </a:r>
          </a:p>
          <a:p>
            <a:pPr marL="342900" indent="-342900" algn="just">
              <a:lnSpc>
                <a:spcPct val="90000"/>
              </a:lnSpc>
              <a:spcBef>
                <a:spcPct val="20000"/>
              </a:spcBef>
              <a:buClr>
                <a:schemeClr val="accent1"/>
              </a:buClr>
              <a:defRPr/>
            </a:pPr>
            <a:r>
              <a:rPr lang="es-ES" sz="2800" dirty="0">
                <a:solidFill>
                  <a:schemeClr val="tx1">
                    <a:lumMod val="95000"/>
                    <a:lumOff val="5000"/>
                  </a:schemeClr>
                </a:solidFill>
                <a:latin typeface="Andalus" pitchFamily="18" charset="-78"/>
                <a:cs typeface="Andalus" pitchFamily="18" charset="-78"/>
              </a:rPr>
              <a:t>		</a:t>
            </a:r>
            <a:r>
              <a:rPr lang="es-ES" sz="2800" dirty="0" smtClean="0">
                <a:solidFill>
                  <a:schemeClr val="tx1">
                    <a:lumMod val="95000"/>
                    <a:lumOff val="5000"/>
                  </a:schemeClr>
                </a:solidFill>
                <a:latin typeface="Andalus" pitchFamily="18" charset="-78"/>
                <a:cs typeface="Andalus" pitchFamily="18" charset="-78"/>
              </a:rPr>
              <a:t>           Aire</a:t>
            </a:r>
            <a:r>
              <a:rPr lang="es-ES" sz="2800" dirty="0">
                <a:solidFill>
                  <a:schemeClr val="tx1">
                    <a:lumMod val="95000"/>
                    <a:lumOff val="5000"/>
                  </a:schemeClr>
                </a:solidFill>
                <a:latin typeface="Andalus" pitchFamily="18" charset="-78"/>
                <a:cs typeface="Andalus" pitchFamily="18" charset="-78"/>
              </a:rPr>
              <a:t>: (pulmones) mucho menos</a:t>
            </a:r>
          </a:p>
          <a:p>
            <a:pPr marL="342900" indent="-342900" algn="just">
              <a:lnSpc>
                <a:spcPct val="90000"/>
              </a:lnSpc>
              <a:spcBef>
                <a:spcPct val="20000"/>
              </a:spcBef>
              <a:buClr>
                <a:schemeClr val="accent1"/>
              </a:buClr>
              <a:defRPr/>
            </a:pPr>
            <a:endParaRPr lang="es-ES" sz="2800" b="1" dirty="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565</TotalTime>
  <Words>892</Words>
  <Application>Microsoft Office PowerPoint</Application>
  <PresentationFormat>On-screen Show (4:3)</PresentationFormat>
  <Paragraphs>161</Paragraphs>
  <Slides>53</Slides>
  <Notes>0</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Metro</vt:lpstr>
      <vt:lpstr>       RADIOLOGIA GENERALIDADES                        FACULTAD DE MEDICINA                    univERSIDAD SAN JUAN BAUTISTA</vt:lpstr>
      <vt:lpstr>       HISTORIA DE LA RADIOLOGIA</vt:lpstr>
      <vt:lpstr>PowerPoint Presentation</vt:lpstr>
      <vt:lpstr>     HISTORIA DEL RADIODIAGNOSTICO</vt:lpstr>
      <vt:lpstr>      HISTORIA DEL RADIODIAGNOSTICO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KILOVOLTAJE Y MILIAMPERAJE</vt:lpstr>
      <vt:lpstr>     KILOVOLTAJE Y MILIAMPERAJE</vt:lpstr>
      <vt:lpstr>PowerPoint Presentation</vt:lpstr>
      <vt:lpstr>PowerPoint Presentation</vt:lpstr>
      <vt:lpstr>PowerPoint Presentation</vt:lpstr>
      <vt:lpstr>PowerPoint Presentation</vt:lpstr>
      <vt:lpstr>PowerPoint Presentation</vt:lpstr>
      <vt:lpstr>                  EL TUBO DE RAYOS X</vt:lpstr>
      <vt:lpstr>   EL TUBO DE RAYOS X. CORAZA DEL TUBO</vt:lpstr>
      <vt:lpstr>     EL TUBO DE RAYOS X. CORAZA DEL TUBO</vt:lpstr>
      <vt:lpstr>     EL TUBO DE RAYOS X. CORAZA DEL TUBO</vt:lpstr>
      <vt:lpstr>FORMACION DE LA IMAGEN  RADIOLOGICA</vt:lpstr>
      <vt:lpstr>FORMACION DE LA IMAGEN RADIOLOGICA</vt:lpstr>
      <vt:lpstr>FORMACION DE LA IMAGEN RADIOLOGICA</vt:lpstr>
      <vt:lpstr>               DENSIDADES BASICAS</vt:lpstr>
      <vt:lpstr>                   DENSIDADES BASICAS</vt:lpstr>
      <vt:lpstr>   EQUIPOS E INSTALACIONES DE RAYOS X</vt:lpstr>
      <vt:lpstr>     EQUIPOS E INSTALACIONES DE RAYOS X</vt:lpstr>
      <vt:lpstr>EQUIPOS E INSTALACIONES DE RAYOS X</vt:lpstr>
      <vt:lpstr>                 EQUIPOS DE RAYOS X</vt:lpstr>
      <vt:lpstr>        EQUIPOS DE RAYOS X</vt:lpstr>
      <vt:lpstr>         RADIACION DIFUSA</vt:lpstr>
      <vt:lpstr>          RADIACION DIFUSA</vt:lpstr>
      <vt:lpstr>TECNICA RADIOLOGICA CONVENCIONAL: RADIOGRAFIA</vt:lpstr>
      <vt:lpstr>TECNICA RADIOGRAFICA CONVENCIONAL : RADIOGRAFIA</vt:lpstr>
      <vt:lpstr>                PELICULA RADIOGRAFICA</vt:lpstr>
      <vt:lpstr>PELICULA RADIOGRAFICA : CHASIS Y PANTALLA DE REFUERZO</vt:lpstr>
      <vt:lpstr>       PANTALLAS DE REFUERZO</vt:lpstr>
      <vt:lpstr>CURVA CARACTERISTICA DE LAS PELICULAS                    RADIOGRAFICAS</vt:lpstr>
      <vt:lpstr>CURVA CARACTERISTICA DE LAS PELICULAS RADIOGRAFICAS</vt:lpstr>
      <vt:lpstr>          EL PROCESADO FOTOGRAFICO</vt:lpstr>
      <vt:lpstr>  ESQUEMA DE UNA PROCESADORA AUTOMATICA</vt:lpstr>
      <vt:lpstr>            PROCESADORA AUTOMATICA</vt:lpstr>
      <vt:lpstr>PowerPoint Presentation</vt:lpstr>
      <vt:lpstr>PowerPoint Presentation</vt:lpstr>
    </vt:vector>
  </TitlesOfParts>
  <Company>cap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RADIOLOGIA GENERALIDADES</dc:title>
  <dc:creator>HIlgo Amaro Paucar</dc:creator>
  <cp:lastModifiedBy>Nhiqqe'X</cp:lastModifiedBy>
  <cp:revision>68</cp:revision>
  <dcterms:created xsi:type="dcterms:W3CDTF">2010-08-22T21:40:27Z</dcterms:created>
  <dcterms:modified xsi:type="dcterms:W3CDTF">2013-08-18T20:44:34Z</dcterms:modified>
</cp:coreProperties>
</file>